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7" r:id="rId15"/>
    <p:sldId id="298" r:id="rId16"/>
    <p:sldId id="26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15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829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0" y="1987550"/>
            <a:ext cx="8147050" cy="1349375"/>
            <a:chOff x="-1048865" y="2105678"/>
            <a:chExt cx="81470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第十八章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电功率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048865" y="2625321"/>
              <a:ext cx="81470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4800" b="1" spc="3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节 测量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小灯泡的电功率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/>
          <p:nvPr/>
        </p:nvSpPr>
        <p:spPr>
          <a:xfrm>
            <a:off x="989965" y="1620520"/>
            <a:ext cx="820928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将上述两灯串联接在 </a:t>
            </a:r>
            <a:r>
              <a:rPr lang="en-US" altLang="x-none" sz="2800" b="1">
                <a:latin typeface="Times New Roman" panose="02020603050405020304" pitchFamily="18" charset="0"/>
              </a:rPr>
              <a:t>220 V</a:t>
            </a:r>
            <a:r>
              <a:rPr lang="zh-CN" altLang="en-US" sz="2800" b="1" dirty="0">
                <a:latin typeface="Times New Roman" panose="02020603050405020304" pitchFamily="18" charset="0"/>
              </a:rPr>
              <a:t>电路中，比较两灯的亮度。</a:t>
            </a:r>
          </a:p>
        </p:txBody>
      </p:sp>
      <p:sp>
        <p:nvSpPr>
          <p:cNvPr id="30724" name="TextBox 5"/>
          <p:cNvSpPr/>
          <p:nvPr/>
        </p:nvSpPr>
        <p:spPr>
          <a:xfrm>
            <a:off x="989965" y="4897120"/>
            <a:ext cx="8101330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比较两盏灯的亮度，应比较它们的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实际功率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实际功率大的灯泡亮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0725" name="矩形 30724"/>
          <p:cNvSpPr/>
          <p:nvPr/>
        </p:nvSpPr>
        <p:spPr>
          <a:xfrm>
            <a:off x="989965" y="1101090"/>
            <a:ext cx="34925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演示实验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30727" name="文本框 30726"/>
          <p:cNvSpPr txBox="1"/>
          <p:nvPr/>
        </p:nvSpPr>
        <p:spPr>
          <a:xfrm>
            <a:off x="989965" y="3456940"/>
            <a:ext cx="8064500" cy="63055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结论：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实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0066CC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x-none" sz="2800" b="1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额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时，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额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小的灯泡亮。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307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3"/>
          <p:cNvSpPr/>
          <p:nvPr/>
        </p:nvSpPr>
        <p:spPr>
          <a:xfrm>
            <a:off x="959485" y="1497965"/>
            <a:ext cx="8136255" cy="2226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．利用如图所示的器材，测量小灯泡的电功率。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在闭合开关前，滑动变阻器连入电路的电阻阻值应最</a:t>
            </a:r>
            <a:r>
              <a:rPr lang="en-US" altLang="x-none" sz="2800" b="1">
                <a:latin typeface="Times New Roman" panose="02020603050405020304" pitchFamily="18" charset="0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，即滑片应位于</a:t>
            </a:r>
            <a:r>
              <a:rPr lang="en-US" altLang="x-none" sz="2800" b="1">
                <a:latin typeface="Times New Roman" panose="02020603050405020304" pitchFamily="18" charset="0"/>
              </a:rPr>
              <a:t>____</a:t>
            </a:r>
            <a:r>
              <a:rPr lang="zh-CN" altLang="en-US" sz="2800" b="1" dirty="0">
                <a:latin typeface="Times New Roman" panose="02020603050405020304" pitchFamily="18" charset="0"/>
              </a:rPr>
              <a:t>端（填“左或右”）。</a:t>
            </a:r>
          </a:p>
        </p:txBody>
      </p:sp>
      <p:sp>
        <p:nvSpPr>
          <p:cNvPr id="29699" name="Text Box 9"/>
          <p:cNvSpPr txBox="1"/>
          <p:nvPr/>
        </p:nvSpPr>
        <p:spPr>
          <a:xfrm>
            <a:off x="3164840" y="2743835"/>
            <a:ext cx="7842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大</a:t>
            </a:r>
          </a:p>
        </p:txBody>
      </p:sp>
      <p:sp>
        <p:nvSpPr>
          <p:cNvPr id="29700" name="Text Box 14"/>
          <p:cNvSpPr txBox="1"/>
          <p:nvPr/>
        </p:nvSpPr>
        <p:spPr>
          <a:xfrm>
            <a:off x="6260465" y="2743835"/>
            <a:ext cx="7842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左</a:t>
            </a:r>
          </a:p>
        </p:txBody>
      </p:sp>
      <p:grpSp>
        <p:nvGrpSpPr>
          <p:cNvPr id="29702" name="组合 29701"/>
          <p:cNvGrpSpPr/>
          <p:nvPr/>
        </p:nvGrpSpPr>
        <p:grpSpPr>
          <a:xfrm>
            <a:off x="3269615" y="3324860"/>
            <a:ext cx="5251450" cy="3536950"/>
            <a:chOff x="0" y="0"/>
            <a:chExt cx="5360001" cy="3593342"/>
          </a:xfrm>
        </p:grpSpPr>
        <p:pic>
          <p:nvPicPr>
            <p:cNvPr id="29703" name="Picture 3" descr="H:\2\人教教参资源\九\图\铡刀开关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005410" y="375784"/>
              <a:ext cx="1129418" cy="720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4" name="Picture 4" descr="H:\2\人教教参资源\九\ppt\16\16-4-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306" y="0"/>
              <a:ext cx="1745784" cy="9051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5" name="Picture 5" descr="H:\2\人教教参资源\九\图\小灯泡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39574" y="1368152"/>
              <a:ext cx="1203382" cy="8394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6" name="Picture 6" descr="H:\2\人教教参资源\九\图\电流表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1342" y="1584176"/>
              <a:ext cx="1088326" cy="12879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7" name="Picture 7" descr="H:\2\人教教参资源\九\图\电压表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31562" y="2304256"/>
              <a:ext cx="1266779" cy="12890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8" name="Picture 10" descr="H:\2\人教教参资源\九\图\电池组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99714" y="720080"/>
              <a:ext cx="1560287" cy="6151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9" name="任意多边形 15"/>
            <p:cNvSpPr/>
            <p:nvPr/>
          </p:nvSpPr>
          <p:spPr>
            <a:xfrm>
              <a:off x="1460664" y="476150"/>
              <a:ext cx="747796" cy="407901"/>
            </a:xfrm>
            <a:custGeom>
              <a:avLst/>
              <a:gdLst/>
              <a:ahLst/>
              <a:cxnLst>
                <a:cxn ang="0">
                  <a:pos x="2272" y="0"/>
                </a:cxn>
                <a:cxn ang="0">
                  <a:pos x="58538" y="84394"/>
                </a:cxn>
                <a:cxn ang="0">
                  <a:pos x="86671" y="126590"/>
                </a:cxn>
                <a:cxn ang="0">
                  <a:pos x="128870" y="168787"/>
                </a:cxn>
                <a:cxn ang="0">
                  <a:pos x="185136" y="239114"/>
                </a:cxn>
                <a:cxn ang="0">
                  <a:pos x="199203" y="281311"/>
                </a:cxn>
                <a:cxn ang="0">
                  <a:pos x="241402" y="295376"/>
                </a:cxn>
                <a:cxn ang="0">
                  <a:pos x="283602" y="323507"/>
                </a:cxn>
                <a:cxn ang="0">
                  <a:pos x="368001" y="351639"/>
                </a:cxn>
                <a:cxn ang="0">
                  <a:pos x="410200" y="379769"/>
                </a:cxn>
                <a:cxn ang="0">
                  <a:pos x="466466" y="393835"/>
                </a:cxn>
                <a:cxn ang="0">
                  <a:pos x="508665" y="407901"/>
                </a:cxn>
                <a:cxn ang="0">
                  <a:pos x="747796" y="393835"/>
                </a:cxn>
              </a:cxnLst>
              <a:rect l="0" t="0" r="0" b="0"/>
              <a:pathLst>
                <a:path w="747860" h="407964">
                  <a:moveTo>
                    <a:pt x="2272" y="0"/>
                  </a:moveTo>
                  <a:cubicBezTo>
                    <a:pt x="26995" y="74169"/>
                    <a:pt x="0" y="14155"/>
                    <a:pt x="58543" y="84407"/>
                  </a:cubicBezTo>
                  <a:cubicBezTo>
                    <a:pt x="69367" y="97395"/>
                    <a:pt x="75854" y="113622"/>
                    <a:pt x="86678" y="126610"/>
                  </a:cubicBezTo>
                  <a:cubicBezTo>
                    <a:pt x="99414" y="141894"/>
                    <a:pt x="116145" y="153529"/>
                    <a:pt x="128881" y="168813"/>
                  </a:cubicBezTo>
                  <a:cubicBezTo>
                    <a:pt x="217602" y="275279"/>
                    <a:pt x="103304" y="157306"/>
                    <a:pt x="185152" y="239151"/>
                  </a:cubicBezTo>
                  <a:cubicBezTo>
                    <a:pt x="189841" y="253219"/>
                    <a:pt x="188735" y="270869"/>
                    <a:pt x="199220" y="281354"/>
                  </a:cubicBezTo>
                  <a:cubicBezTo>
                    <a:pt x="209705" y="291839"/>
                    <a:pt x="228160" y="288790"/>
                    <a:pt x="241423" y="295422"/>
                  </a:cubicBezTo>
                  <a:cubicBezTo>
                    <a:pt x="256545" y="302983"/>
                    <a:pt x="268176" y="316690"/>
                    <a:pt x="283626" y="323557"/>
                  </a:cubicBezTo>
                  <a:cubicBezTo>
                    <a:pt x="310727" y="335602"/>
                    <a:pt x="343356" y="335242"/>
                    <a:pt x="368032" y="351693"/>
                  </a:cubicBezTo>
                  <a:cubicBezTo>
                    <a:pt x="382100" y="361071"/>
                    <a:pt x="394695" y="373168"/>
                    <a:pt x="410235" y="379828"/>
                  </a:cubicBezTo>
                  <a:cubicBezTo>
                    <a:pt x="428006" y="387444"/>
                    <a:pt x="447916" y="388584"/>
                    <a:pt x="466506" y="393896"/>
                  </a:cubicBezTo>
                  <a:cubicBezTo>
                    <a:pt x="480764" y="397970"/>
                    <a:pt x="494641" y="403275"/>
                    <a:pt x="508709" y="407964"/>
                  </a:cubicBezTo>
                  <a:lnTo>
                    <a:pt x="747860" y="393896"/>
                  </a:ln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任意多边形 16"/>
            <p:cNvSpPr/>
            <p:nvPr/>
          </p:nvSpPr>
          <p:spPr>
            <a:xfrm>
              <a:off x="2883223" y="452342"/>
              <a:ext cx="2433910" cy="603123"/>
            </a:xfrm>
            <a:custGeom>
              <a:avLst/>
              <a:gdLst/>
              <a:ahLst/>
              <a:cxnLst>
                <a:cxn ang="0">
                  <a:pos x="0" y="418285"/>
                </a:cxn>
                <a:cxn ang="0">
                  <a:pos x="182895" y="404208"/>
                </a:cxn>
                <a:cxn ang="0">
                  <a:pos x="309514" y="361978"/>
                </a:cxn>
                <a:cxn ang="0">
                  <a:pos x="393927" y="333825"/>
                </a:cxn>
                <a:cxn ang="0">
                  <a:pos x="436134" y="319748"/>
                </a:cxn>
                <a:cxn ang="0">
                  <a:pos x="464272" y="291595"/>
                </a:cxn>
                <a:cxn ang="0">
                  <a:pos x="534616" y="277518"/>
                </a:cxn>
                <a:cxn ang="0">
                  <a:pos x="619029" y="249365"/>
                </a:cxn>
                <a:cxn ang="0">
                  <a:pos x="661235" y="235288"/>
                </a:cxn>
                <a:cxn ang="0">
                  <a:pos x="689374" y="207134"/>
                </a:cxn>
                <a:cxn ang="0">
                  <a:pos x="731580" y="193058"/>
                </a:cxn>
                <a:cxn ang="0">
                  <a:pos x="844130" y="164904"/>
                </a:cxn>
                <a:cxn ang="0">
                  <a:pos x="1055164" y="94521"/>
                </a:cxn>
                <a:cxn ang="0">
                  <a:pos x="1139577" y="66368"/>
                </a:cxn>
                <a:cxn ang="0">
                  <a:pos x="1336541" y="38214"/>
                </a:cxn>
                <a:cxn ang="0">
                  <a:pos x="1631986" y="10060"/>
                </a:cxn>
                <a:cxn ang="0">
                  <a:pos x="1969639" y="24136"/>
                </a:cxn>
                <a:cxn ang="0">
                  <a:pos x="2025913" y="38214"/>
                </a:cxn>
                <a:cxn ang="0">
                  <a:pos x="2054051" y="66368"/>
                </a:cxn>
                <a:cxn ang="0">
                  <a:pos x="2138464" y="122674"/>
                </a:cxn>
                <a:cxn ang="0">
                  <a:pos x="2180671" y="136751"/>
                </a:cxn>
                <a:cxn ang="0">
                  <a:pos x="2293222" y="235288"/>
                </a:cxn>
                <a:cxn ang="0">
                  <a:pos x="2377635" y="347901"/>
                </a:cxn>
                <a:cxn ang="0">
                  <a:pos x="2405772" y="404208"/>
                </a:cxn>
                <a:cxn ang="0">
                  <a:pos x="2433910" y="488668"/>
                </a:cxn>
                <a:cxn ang="0">
                  <a:pos x="2419841" y="559053"/>
                </a:cxn>
                <a:cxn ang="0">
                  <a:pos x="2349497" y="601283"/>
                </a:cxn>
                <a:cxn ang="0">
                  <a:pos x="2321359" y="601283"/>
                </a:cxn>
              </a:cxnLst>
              <a:rect l="0" t="0" r="0" b="0"/>
              <a:pathLst>
                <a:path w="2433711" h="602736">
                  <a:moveTo>
                    <a:pt x="0" y="418017"/>
                  </a:moveTo>
                  <a:cubicBezTo>
                    <a:pt x="60960" y="413328"/>
                    <a:pt x="122488" y="413485"/>
                    <a:pt x="182880" y="403949"/>
                  </a:cubicBezTo>
                  <a:cubicBezTo>
                    <a:pt x="182887" y="403948"/>
                    <a:pt x="288384" y="368781"/>
                    <a:pt x="309489" y="361746"/>
                  </a:cubicBezTo>
                  <a:lnTo>
                    <a:pt x="393895" y="333611"/>
                  </a:lnTo>
                  <a:lnTo>
                    <a:pt x="436098" y="319543"/>
                  </a:lnTo>
                  <a:cubicBezTo>
                    <a:pt x="445477" y="310165"/>
                    <a:pt x="452043" y="296633"/>
                    <a:pt x="464234" y="291408"/>
                  </a:cubicBezTo>
                  <a:cubicBezTo>
                    <a:pt x="486211" y="281989"/>
                    <a:pt x="511504" y="283631"/>
                    <a:pt x="534572" y="277340"/>
                  </a:cubicBezTo>
                  <a:cubicBezTo>
                    <a:pt x="563184" y="269537"/>
                    <a:pt x="590843" y="258583"/>
                    <a:pt x="618978" y="249205"/>
                  </a:cubicBezTo>
                  <a:lnTo>
                    <a:pt x="661181" y="235137"/>
                  </a:lnTo>
                  <a:cubicBezTo>
                    <a:pt x="670560" y="225758"/>
                    <a:pt x="677944" y="213825"/>
                    <a:pt x="689317" y="207001"/>
                  </a:cubicBezTo>
                  <a:cubicBezTo>
                    <a:pt x="702032" y="199372"/>
                    <a:pt x="717214" y="196836"/>
                    <a:pt x="731520" y="192934"/>
                  </a:cubicBezTo>
                  <a:cubicBezTo>
                    <a:pt x="768826" y="182760"/>
                    <a:pt x="807377" y="177026"/>
                    <a:pt x="844061" y="164798"/>
                  </a:cubicBezTo>
                  <a:lnTo>
                    <a:pt x="1055077" y="94460"/>
                  </a:lnTo>
                  <a:lnTo>
                    <a:pt x="1139483" y="66325"/>
                  </a:lnTo>
                  <a:cubicBezTo>
                    <a:pt x="1251459" y="43929"/>
                    <a:pt x="1186057" y="54897"/>
                    <a:pt x="1336431" y="38189"/>
                  </a:cubicBezTo>
                  <a:cubicBezTo>
                    <a:pt x="1450997" y="0"/>
                    <a:pt x="1408496" y="10054"/>
                    <a:pt x="1631852" y="10054"/>
                  </a:cubicBezTo>
                  <a:cubicBezTo>
                    <a:pt x="1744491" y="10054"/>
                    <a:pt x="1856935" y="19432"/>
                    <a:pt x="1969477" y="24121"/>
                  </a:cubicBezTo>
                  <a:cubicBezTo>
                    <a:pt x="1988234" y="28810"/>
                    <a:pt x="2008454" y="29542"/>
                    <a:pt x="2025747" y="38189"/>
                  </a:cubicBezTo>
                  <a:cubicBezTo>
                    <a:pt x="2037610" y="44121"/>
                    <a:pt x="2043272" y="58367"/>
                    <a:pt x="2053883" y="66325"/>
                  </a:cubicBezTo>
                  <a:cubicBezTo>
                    <a:pt x="2080935" y="86614"/>
                    <a:pt x="2106210" y="111902"/>
                    <a:pt x="2138289" y="122595"/>
                  </a:cubicBezTo>
                  <a:cubicBezTo>
                    <a:pt x="2152357" y="127284"/>
                    <a:pt x="2167229" y="130031"/>
                    <a:pt x="2180492" y="136663"/>
                  </a:cubicBezTo>
                  <a:cubicBezTo>
                    <a:pt x="2217672" y="155253"/>
                    <a:pt x="2274699" y="207634"/>
                    <a:pt x="2293034" y="235137"/>
                  </a:cubicBezTo>
                  <a:cubicBezTo>
                    <a:pt x="2356661" y="330579"/>
                    <a:pt x="2325393" y="295633"/>
                    <a:pt x="2377440" y="347678"/>
                  </a:cubicBezTo>
                  <a:cubicBezTo>
                    <a:pt x="2386818" y="366435"/>
                    <a:pt x="2397787" y="384478"/>
                    <a:pt x="2405575" y="403949"/>
                  </a:cubicBezTo>
                  <a:cubicBezTo>
                    <a:pt x="2416589" y="431485"/>
                    <a:pt x="2433711" y="488355"/>
                    <a:pt x="2433711" y="488355"/>
                  </a:cubicBezTo>
                  <a:cubicBezTo>
                    <a:pt x="2429022" y="511801"/>
                    <a:pt x="2429062" y="536717"/>
                    <a:pt x="2419643" y="558694"/>
                  </a:cubicBezTo>
                  <a:cubicBezTo>
                    <a:pt x="2408223" y="585340"/>
                    <a:pt x="2373677" y="596022"/>
                    <a:pt x="2349304" y="600897"/>
                  </a:cubicBezTo>
                  <a:cubicBezTo>
                    <a:pt x="2340108" y="602736"/>
                    <a:pt x="2330547" y="600897"/>
                    <a:pt x="2321169" y="600897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任意多边形 17"/>
            <p:cNvSpPr/>
            <p:nvPr/>
          </p:nvSpPr>
          <p:spPr>
            <a:xfrm>
              <a:off x="3559574" y="1095144"/>
              <a:ext cx="350876" cy="801518"/>
            </a:xfrm>
            <a:custGeom>
              <a:avLst/>
              <a:gdLst/>
              <a:ahLst/>
              <a:cxnLst>
                <a:cxn ang="0">
                  <a:pos x="350876" y="0"/>
                </a:cxn>
                <a:cxn ang="0">
                  <a:pos x="308771" y="28148"/>
                </a:cxn>
                <a:cxn ang="0">
                  <a:pos x="252630" y="140744"/>
                </a:cxn>
                <a:cxn ang="0">
                  <a:pos x="210525" y="436305"/>
                </a:cxn>
                <a:cxn ang="0">
                  <a:pos x="168420" y="562976"/>
                </a:cxn>
                <a:cxn ang="0">
                  <a:pos x="140351" y="647422"/>
                </a:cxn>
                <a:cxn ang="0">
                  <a:pos x="126315" y="689645"/>
                </a:cxn>
                <a:cxn ang="0">
                  <a:pos x="56140" y="745943"/>
                </a:cxn>
                <a:cxn ang="0">
                  <a:pos x="0" y="788166"/>
                </a:cxn>
              </a:cxnLst>
              <a:rect l="0" t="0" r="0" b="0"/>
              <a:pathLst>
                <a:path w="351692" h="801137">
                  <a:moveTo>
                    <a:pt x="351692" y="0"/>
                  </a:moveTo>
                  <a:cubicBezTo>
                    <a:pt x="337624" y="9378"/>
                    <a:pt x="318450" y="13798"/>
                    <a:pt x="309489" y="28135"/>
                  </a:cubicBezTo>
                  <a:cubicBezTo>
                    <a:pt x="201724" y="200560"/>
                    <a:pt x="336062" y="57833"/>
                    <a:pt x="253218" y="140677"/>
                  </a:cubicBezTo>
                  <a:cubicBezTo>
                    <a:pt x="189295" y="332449"/>
                    <a:pt x="259136" y="99250"/>
                    <a:pt x="211015" y="436098"/>
                  </a:cubicBezTo>
                  <a:cubicBezTo>
                    <a:pt x="211013" y="436109"/>
                    <a:pt x="175848" y="541601"/>
                    <a:pt x="168812" y="562708"/>
                  </a:cubicBezTo>
                  <a:lnTo>
                    <a:pt x="140677" y="647114"/>
                  </a:lnTo>
                  <a:cubicBezTo>
                    <a:pt x="135988" y="661182"/>
                    <a:pt x="138947" y="681092"/>
                    <a:pt x="126609" y="689317"/>
                  </a:cubicBezTo>
                  <a:cubicBezTo>
                    <a:pt x="73370" y="724809"/>
                    <a:pt x="96361" y="705497"/>
                    <a:pt x="56271" y="745588"/>
                  </a:cubicBezTo>
                  <a:cubicBezTo>
                    <a:pt x="37754" y="801137"/>
                    <a:pt x="57032" y="787791"/>
                    <a:pt x="0" y="787791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任意多边形 18"/>
            <p:cNvSpPr/>
            <p:nvPr/>
          </p:nvSpPr>
          <p:spPr>
            <a:xfrm>
              <a:off x="984360" y="1925231"/>
              <a:ext cx="1759147" cy="998327"/>
            </a:xfrm>
            <a:custGeom>
              <a:avLst/>
              <a:gdLst/>
              <a:ahLst/>
              <a:cxnLst>
                <a:cxn ang="0">
                  <a:pos x="1759147" y="0"/>
                </a:cxn>
                <a:cxn ang="0">
                  <a:pos x="1660635" y="14060"/>
                </a:cxn>
                <a:cxn ang="0">
                  <a:pos x="1618415" y="42183"/>
                </a:cxn>
                <a:cxn ang="0">
                  <a:pos x="1576196" y="56244"/>
                </a:cxn>
                <a:cxn ang="0">
                  <a:pos x="1491757" y="112487"/>
                </a:cxn>
                <a:cxn ang="0">
                  <a:pos x="1435464" y="182792"/>
                </a:cxn>
                <a:cxn ang="0">
                  <a:pos x="1365098" y="253097"/>
                </a:cxn>
                <a:cxn ang="0">
                  <a:pos x="1351025" y="295279"/>
                </a:cxn>
                <a:cxn ang="0">
                  <a:pos x="1336952" y="351523"/>
                </a:cxn>
                <a:cxn ang="0">
                  <a:pos x="1280659" y="435889"/>
                </a:cxn>
                <a:cxn ang="0">
                  <a:pos x="1238439" y="520254"/>
                </a:cxn>
                <a:cxn ang="0">
                  <a:pos x="1224367" y="562437"/>
                </a:cxn>
                <a:cxn ang="0">
                  <a:pos x="1196220" y="590560"/>
                </a:cxn>
                <a:cxn ang="0">
                  <a:pos x="1168074" y="632742"/>
                </a:cxn>
                <a:cxn ang="0">
                  <a:pos x="1154001" y="674925"/>
                </a:cxn>
                <a:cxn ang="0">
                  <a:pos x="1027342" y="787413"/>
                </a:cxn>
                <a:cxn ang="0">
                  <a:pos x="999195" y="815535"/>
                </a:cxn>
                <a:cxn ang="0">
                  <a:pos x="956976" y="829596"/>
                </a:cxn>
                <a:cxn ang="0">
                  <a:pos x="886610" y="885839"/>
                </a:cxn>
                <a:cxn ang="0">
                  <a:pos x="816244" y="928022"/>
                </a:cxn>
                <a:cxn ang="0">
                  <a:pos x="703659" y="984266"/>
                </a:cxn>
                <a:cxn ang="0">
                  <a:pos x="661440" y="998327"/>
                </a:cxn>
                <a:cxn ang="0">
                  <a:pos x="379976" y="984266"/>
                </a:cxn>
                <a:cxn ang="0">
                  <a:pos x="295537" y="970205"/>
                </a:cxn>
                <a:cxn ang="0">
                  <a:pos x="197025" y="913961"/>
                </a:cxn>
                <a:cxn ang="0">
                  <a:pos x="182951" y="871779"/>
                </a:cxn>
                <a:cxn ang="0">
                  <a:pos x="154805" y="843656"/>
                </a:cxn>
                <a:cxn ang="0">
                  <a:pos x="98512" y="773352"/>
                </a:cxn>
                <a:cxn ang="0">
                  <a:pos x="42219" y="660864"/>
                </a:cxn>
                <a:cxn ang="0">
                  <a:pos x="14073" y="618681"/>
                </a:cxn>
                <a:cxn ang="0">
                  <a:pos x="0" y="576499"/>
                </a:cxn>
              </a:cxnLst>
              <a:rect l="0" t="0" r="0" b="0"/>
              <a:pathLst>
                <a:path w="1758462" h="998806">
                  <a:moveTo>
                    <a:pt x="1758462" y="0"/>
                  </a:moveTo>
                  <a:cubicBezTo>
                    <a:pt x="1725637" y="4689"/>
                    <a:pt x="1691748" y="4539"/>
                    <a:pt x="1659988" y="14067"/>
                  </a:cubicBezTo>
                  <a:cubicBezTo>
                    <a:pt x="1643794" y="18925"/>
                    <a:pt x="1632907" y="34642"/>
                    <a:pt x="1617785" y="42203"/>
                  </a:cubicBezTo>
                  <a:cubicBezTo>
                    <a:pt x="1604522" y="48835"/>
                    <a:pt x="1589650" y="51582"/>
                    <a:pt x="1575582" y="56271"/>
                  </a:cubicBezTo>
                  <a:cubicBezTo>
                    <a:pt x="1511068" y="120782"/>
                    <a:pt x="1593380" y="44404"/>
                    <a:pt x="1491176" y="112541"/>
                  </a:cubicBezTo>
                  <a:cubicBezTo>
                    <a:pt x="1458265" y="134482"/>
                    <a:pt x="1461245" y="152777"/>
                    <a:pt x="1434905" y="182880"/>
                  </a:cubicBezTo>
                  <a:cubicBezTo>
                    <a:pt x="1413070" y="207834"/>
                    <a:pt x="1364566" y="253218"/>
                    <a:pt x="1364566" y="253218"/>
                  </a:cubicBezTo>
                  <a:cubicBezTo>
                    <a:pt x="1359877" y="267286"/>
                    <a:pt x="1354573" y="281163"/>
                    <a:pt x="1350499" y="295421"/>
                  </a:cubicBezTo>
                  <a:cubicBezTo>
                    <a:pt x="1345188" y="314011"/>
                    <a:pt x="1345078" y="334399"/>
                    <a:pt x="1336431" y="351692"/>
                  </a:cubicBezTo>
                  <a:cubicBezTo>
                    <a:pt x="1321309" y="381937"/>
                    <a:pt x="1280160" y="436098"/>
                    <a:pt x="1280160" y="436098"/>
                  </a:cubicBezTo>
                  <a:cubicBezTo>
                    <a:pt x="1244802" y="542176"/>
                    <a:pt x="1292498" y="411422"/>
                    <a:pt x="1237957" y="520504"/>
                  </a:cubicBezTo>
                  <a:cubicBezTo>
                    <a:pt x="1231325" y="533767"/>
                    <a:pt x="1231519" y="549992"/>
                    <a:pt x="1223890" y="562707"/>
                  </a:cubicBezTo>
                  <a:cubicBezTo>
                    <a:pt x="1217066" y="574080"/>
                    <a:pt x="1204040" y="580486"/>
                    <a:pt x="1195754" y="590843"/>
                  </a:cubicBezTo>
                  <a:cubicBezTo>
                    <a:pt x="1185192" y="604045"/>
                    <a:pt x="1175180" y="617924"/>
                    <a:pt x="1167619" y="633046"/>
                  </a:cubicBezTo>
                  <a:cubicBezTo>
                    <a:pt x="1160987" y="646309"/>
                    <a:pt x="1162655" y="663544"/>
                    <a:pt x="1153551" y="675249"/>
                  </a:cubicBezTo>
                  <a:cubicBezTo>
                    <a:pt x="1065227" y="788808"/>
                    <a:pt x="1098836" y="730276"/>
                    <a:pt x="1026942" y="787791"/>
                  </a:cubicBezTo>
                  <a:cubicBezTo>
                    <a:pt x="1016585" y="796076"/>
                    <a:pt x="1010179" y="809102"/>
                    <a:pt x="998806" y="815926"/>
                  </a:cubicBezTo>
                  <a:cubicBezTo>
                    <a:pt x="986090" y="823555"/>
                    <a:pt x="970671" y="825305"/>
                    <a:pt x="956603" y="829994"/>
                  </a:cubicBezTo>
                  <a:cubicBezTo>
                    <a:pt x="900566" y="914051"/>
                    <a:pt x="961766" y="840963"/>
                    <a:pt x="886265" y="886264"/>
                  </a:cubicBezTo>
                  <a:cubicBezTo>
                    <a:pt x="789715" y="944194"/>
                    <a:pt x="935481" y="888618"/>
                    <a:pt x="815926" y="928467"/>
                  </a:cubicBezTo>
                  <a:cubicBezTo>
                    <a:pt x="766820" y="977574"/>
                    <a:pt x="800374" y="952408"/>
                    <a:pt x="703385" y="984738"/>
                  </a:cubicBezTo>
                  <a:lnTo>
                    <a:pt x="661182" y="998806"/>
                  </a:lnTo>
                  <a:cubicBezTo>
                    <a:pt x="567397" y="994117"/>
                    <a:pt x="473453" y="991940"/>
                    <a:pt x="379828" y="984738"/>
                  </a:cubicBezTo>
                  <a:cubicBezTo>
                    <a:pt x="351389" y="982550"/>
                    <a:pt x="322742" y="978867"/>
                    <a:pt x="295422" y="970671"/>
                  </a:cubicBezTo>
                  <a:cubicBezTo>
                    <a:pt x="262973" y="960936"/>
                    <a:pt x="225202" y="933236"/>
                    <a:pt x="196948" y="914400"/>
                  </a:cubicBezTo>
                  <a:cubicBezTo>
                    <a:pt x="192259" y="900332"/>
                    <a:pt x="190509" y="884913"/>
                    <a:pt x="182880" y="872197"/>
                  </a:cubicBezTo>
                  <a:cubicBezTo>
                    <a:pt x="176056" y="860824"/>
                    <a:pt x="163030" y="854418"/>
                    <a:pt x="154745" y="844061"/>
                  </a:cubicBezTo>
                  <a:cubicBezTo>
                    <a:pt x="83771" y="755342"/>
                    <a:pt x="166400" y="841647"/>
                    <a:pt x="98474" y="773723"/>
                  </a:cubicBezTo>
                  <a:cubicBezTo>
                    <a:pt x="50459" y="629675"/>
                    <a:pt x="98325" y="731334"/>
                    <a:pt x="42203" y="661181"/>
                  </a:cubicBezTo>
                  <a:cubicBezTo>
                    <a:pt x="31641" y="647979"/>
                    <a:pt x="21629" y="634100"/>
                    <a:pt x="14068" y="618978"/>
                  </a:cubicBezTo>
                  <a:cubicBezTo>
                    <a:pt x="7436" y="605715"/>
                    <a:pt x="0" y="576775"/>
                    <a:pt x="0" y="576775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任意多边形 20"/>
            <p:cNvSpPr/>
            <p:nvPr/>
          </p:nvSpPr>
          <p:spPr>
            <a:xfrm>
              <a:off x="2346588" y="1949039"/>
              <a:ext cx="438199" cy="1298301"/>
            </a:xfrm>
            <a:custGeom>
              <a:avLst/>
              <a:gdLst/>
              <a:ahLst/>
              <a:cxnLst>
                <a:cxn ang="0">
                  <a:pos x="438199" y="1298301"/>
                </a:cxn>
                <a:cxn ang="0">
                  <a:pos x="395984" y="1284237"/>
                </a:cxn>
                <a:cxn ang="0">
                  <a:pos x="283411" y="1256110"/>
                </a:cxn>
                <a:cxn ang="0">
                  <a:pos x="198981" y="1227982"/>
                </a:cxn>
                <a:cxn ang="0">
                  <a:pos x="156766" y="1199856"/>
                </a:cxn>
                <a:cxn ang="0">
                  <a:pos x="128623" y="1157665"/>
                </a:cxn>
                <a:cxn ang="0">
                  <a:pos x="100479" y="1129538"/>
                </a:cxn>
                <a:cxn ang="0">
                  <a:pos x="44193" y="1002964"/>
                </a:cxn>
                <a:cxn ang="0">
                  <a:pos x="58264" y="820137"/>
                </a:cxn>
                <a:cxn ang="0">
                  <a:pos x="72336" y="763884"/>
                </a:cxn>
                <a:cxn ang="0">
                  <a:pos x="114551" y="637310"/>
                </a:cxn>
                <a:cxn ang="0">
                  <a:pos x="142694" y="552929"/>
                </a:cxn>
                <a:cxn ang="0">
                  <a:pos x="156766" y="510738"/>
                </a:cxn>
                <a:cxn ang="0">
                  <a:pos x="198981" y="482611"/>
                </a:cxn>
                <a:cxn ang="0">
                  <a:pos x="255268" y="370102"/>
                </a:cxn>
                <a:cxn ang="0">
                  <a:pos x="269340" y="327911"/>
                </a:cxn>
                <a:cxn ang="0">
                  <a:pos x="297483" y="215403"/>
                </a:cxn>
                <a:cxn ang="0">
                  <a:pos x="339697" y="88829"/>
                </a:cxn>
                <a:cxn ang="0">
                  <a:pos x="353769" y="46638"/>
                </a:cxn>
                <a:cxn ang="0">
                  <a:pos x="381912" y="4448"/>
                </a:cxn>
              </a:cxnLst>
              <a:rect l="0" t="0" r="0" b="0"/>
              <a:pathLst>
                <a:path w="438076" h="1298677">
                  <a:moveTo>
                    <a:pt x="438076" y="1298677"/>
                  </a:moveTo>
                  <a:cubicBezTo>
                    <a:pt x="424008" y="1293988"/>
                    <a:pt x="410179" y="1288511"/>
                    <a:pt x="395873" y="1284609"/>
                  </a:cubicBezTo>
                  <a:cubicBezTo>
                    <a:pt x="358567" y="1274435"/>
                    <a:pt x="320015" y="1268702"/>
                    <a:pt x="283331" y="1256474"/>
                  </a:cubicBezTo>
                  <a:cubicBezTo>
                    <a:pt x="255196" y="1247095"/>
                    <a:pt x="223601" y="1244789"/>
                    <a:pt x="198925" y="1228338"/>
                  </a:cubicBezTo>
                  <a:lnTo>
                    <a:pt x="156722" y="1200203"/>
                  </a:lnTo>
                  <a:cubicBezTo>
                    <a:pt x="147344" y="1186135"/>
                    <a:pt x="139149" y="1171202"/>
                    <a:pt x="128587" y="1158000"/>
                  </a:cubicBezTo>
                  <a:cubicBezTo>
                    <a:pt x="120301" y="1147643"/>
                    <a:pt x="106382" y="1141728"/>
                    <a:pt x="100451" y="1129865"/>
                  </a:cubicBezTo>
                  <a:cubicBezTo>
                    <a:pt x="0" y="928962"/>
                    <a:pt x="126945" y="1127403"/>
                    <a:pt x="44181" y="1003255"/>
                  </a:cubicBezTo>
                  <a:cubicBezTo>
                    <a:pt x="48870" y="942295"/>
                    <a:pt x="51104" y="881096"/>
                    <a:pt x="58248" y="820375"/>
                  </a:cubicBezTo>
                  <a:cubicBezTo>
                    <a:pt x="60507" y="801173"/>
                    <a:pt x="66760" y="782624"/>
                    <a:pt x="72316" y="764105"/>
                  </a:cubicBezTo>
                  <a:cubicBezTo>
                    <a:pt x="72330" y="764058"/>
                    <a:pt x="107477" y="658620"/>
                    <a:pt x="114519" y="637495"/>
                  </a:cubicBezTo>
                  <a:lnTo>
                    <a:pt x="142654" y="553089"/>
                  </a:lnTo>
                  <a:cubicBezTo>
                    <a:pt x="147343" y="539021"/>
                    <a:pt x="144384" y="519111"/>
                    <a:pt x="156722" y="510886"/>
                  </a:cubicBezTo>
                  <a:lnTo>
                    <a:pt x="198925" y="482751"/>
                  </a:lnTo>
                  <a:cubicBezTo>
                    <a:pt x="231255" y="385762"/>
                    <a:pt x="206090" y="419316"/>
                    <a:pt x="255196" y="370209"/>
                  </a:cubicBezTo>
                  <a:cubicBezTo>
                    <a:pt x="259885" y="356141"/>
                    <a:pt x="265362" y="342312"/>
                    <a:pt x="269264" y="328006"/>
                  </a:cubicBezTo>
                  <a:cubicBezTo>
                    <a:pt x="279438" y="290700"/>
                    <a:pt x="285171" y="252149"/>
                    <a:pt x="297399" y="215465"/>
                  </a:cubicBezTo>
                  <a:lnTo>
                    <a:pt x="339602" y="88855"/>
                  </a:lnTo>
                  <a:lnTo>
                    <a:pt x="353670" y="46652"/>
                  </a:lnTo>
                  <a:cubicBezTo>
                    <a:pt x="369220" y="0"/>
                    <a:pt x="352908" y="4449"/>
                    <a:pt x="381805" y="4449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任意多边形 21"/>
            <p:cNvSpPr/>
            <p:nvPr/>
          </p:nvSpPr>
          <p:spPr>
            <a:xfrm>
              <a:off x="3080095" y="1923644"/>
              <a:ext cx="971659" cy="1634780"/>
            </a:xfrm>
            <a:custGeom>
              <a:avLst/>
              <a:gdLst/>
              <a:ahLst/>
              <a:cxnLst>
                <a:cxn ang="0">
                  <a:pos x="0" y="1337739"/>
                </a:cxn>
                <a:cxn ang="0">
                  <a:pos x="14082" y="1379936"/>
                </a:cxn>
                <a:cxn ang="0">
                  <a:pos x="42247" y="1408068"/>
                </a:cxn>
                <a:cxn ang="0">
                  <a:pos x="98574" y="1520595"/>
                </a:cxn>
                <a:cxn ang="0">
                  <a:pos x="112657" y="1562792"/>
                </a:cxn>
                <a:cxn ang="0">
                  <a:pos x="154903" y="1576858"/>
                </a:cxn>
                <a:cxn ang="0">
                  <a:pos x="225313" y="1619055"/>
                </a:cxn>
                <a:cxn ang="0">
                  <a:pos x="366132" y="1604990"/>
                </a:cxn>
                <a:cxn ang="0">
                  <a:pos x="492871" y="1548726"/>
                </a:cxn>
                <a:cxn ang="0">
                  <a:pos x="535117" y="1534660"/>
                </a:cxn>
                <a:cxn ang="0">
                  <a:pos x="563281" y="1492463"/>
                </a:cxn>
                <a:cxn ang="0">
                  <a:pos x="619609" y="1478397"/>
                </a:cxn>
                <a:cxn ang="0">
                  <a:pos x="661855" y="1464331"/>
                </a:cxn>
                <a:cxn ang="0">
                  <a:pos x="760429" y="1394002"/>
                </a:cxn>
                <a:cxn ang="0">
                  <a:pos x="802675" y="1351804"/>
                </a:cxn>
                <a:cxn ang="0">
                  <a:pos x="844921" y="1323673"/>
                </a:cxn>
                <a:cxn ang="0">
                  <a:pos x="859003" y="1281475"/>
                </a:cxn>
                <a:cxn ang="0">
                  <a:pos x="887167" y="1253343"/>
                </a:cxn>
                <a:cxn ang="0">
                  <a:pos x="915331" y="1168948"/>
                </a:cxn>
                <a:cxn ang="0">
                  <a:pos x="957578" y="1084553"/>
                </a:cxn>
                <a:cxn ang="0">
                  <a:pos x="971659" y="957961"/>
                </a:cxn>
                <a:cxn ang="0">
                  <a:pos x="957578" y="479721"/>
                </a:cxn>
                <a:cxn ang="0">
                  <a:pos x="929413" y="395326"/>
                </a:cxn>
                <a:cxn ang="0">
                  <a:pos x="915331" y="353129"/>
                </a:cxn>
                <a:cxn ang="0">
                  <a:pos x="901249" y="310931"/>
                </a:cxn>
                <a:cxn ang="0">
                  <a:pos x="844921" y="240602"/>
                </a:cxn>
                <a:cxn ang="0">
                  <a:pos x="746347" y="156207"/>
                </a:cxn>
                <a:cxn ang="0">
                  <a:pos x="661855" y="99944"/>
                </a:cxn>
                <a:cxn ang="0">
                  <a:pos x="633691" y="71812"/>
                </a:cxn>
                <a:cxn ang="0">
                  <a:pos x="549199" y="43680"/>
                </a:cxn>
                <a:cxn ang="0">
                  <a:pos x="521035" y="15548"/>
                </a:cxn>
                <a:cxn ang="0">
                  <a:pos x="464707" y="1483"/>
                </a:cxn>
              </a:cxnLst>
              <a:rect l="0" t="0" r="0" b="0"/>
              <a:pathLst>
                <a:path w="970671" h="1634994">
                  <a:moveTo>
                    <a:pt x="0" y="1337914"/>
                  </a:moveTo>
                  <a:cubicBezTo>
                    <a:pt x="4689" y="1351982"/>
                    <a:pt x="6439" y="1367402"/>
                    <a:pt x="14068" y="1380117"/>
                  </a:cubicBezTo>
                  <a:cubicBezTo>
                    <a:pt x="20892" y="1391490"/>
                    <a:pt x="36272" y="1396389"/>
                    <a:pt x="42204" y="1408252"/>
                  </a:cubicBezTo>
                  <a:cubicBezTo>
                    <a:pt x="106866" y="1537574"/>
                    <a:pt x="34909" y="1457227"/>
                    <a:pt x="98474" y="1520794"/>
                  </a:cubicBezTo>
                  <a:cubicBezTo>
                    <a:pt x="103163" y="1534862"/>
                    <a:pt x="102056" y="1552512"/>
                    <a:pt x="112542" y="1562997"/>
                  </a:cubicBezTo>
                  <a:cubicBezTo>
                    <a:pt x="123027" y="1573482"/>
                    <a:pt x="142030" y="1569435"/>
                    <a:pt x="154745" y="1577064"/>
                  </a:cubicBezTo>
                  <a:cubicBezTo>
                    <a:pt x="251295" y="1634994"/>
                    <a:pt x="105529" y="1579418"/>
                    <a:pt x="225084" y="1619267"/>
                  </a:cubicBezTo>
                  <a:cubicBezTo>
                    <a:pt x="271976" y="1614578"/>
                    <a:pt x="319441" y="1613885"/>
                    <a:pt x="365760" y="1605200"/>
                  </a:cubicBezTo>
                  <a:cubicBezTo>
                    <a:pt x="481896" y="1583425"/>
                    <a:pt x="416546" y="1586841"/>
                    <a:pt x="492370" y="1548929"/>
                  </a:cubicBezTo>
                  <a:cubicBezTo>
                    <a:pt x="505633" y="1542297"/>
                    <a:pt x="520505" y="1539550"/>
                    <a:pt x="534573" y="1534861"/>
                  </a:cubicBezTo>
                  <a:cubicBezTo>
                    <a:pt x="543951" y="1520793"/>
                    <a:pt x="548640" y="1502036"/>
                    <a:pt x="562708" y="1492658"/>
                  </a:cubicBezTo>
                  <a:cubicBezTo>
                    <a:pt x="578795" y="1481933"/>
                    <a:pt x="600389" y="1483901"/>
                    <a:pt x="618979" y="1478590"/>
                  </a:cubicBezTo>
                  <a:cubicBezTo>
                    <a:pt x="633237" y="1474516"/>
                    <a:pt x="647114" y="1469212"/>
                    <a:pt x="661182" y="1464523"/>
                  </a:cubicBezTo>
                  <a:cubicBezTo>
                    <a:pt x="727938" y="1397767"/>
                    <a:pt x="692288" y="1416641"/>
                    <a:pt x="759656" y="1394184"/>
                  </a:cubicBezTo>
                  <a:cubicBezTo>
                    <a:pt x="773724" y="1380116"/>
                    <a:pt x="786575" y="1364717"/>
                    <a:pt x="801859" y="1351981"/>
                  </a:cubicBezTo>
                  <a:cubicBezTo>
                    <a:pt x="814847" y="1341157"/>
                    <a:pt x="833500" y="1337048"/>
                    <a:pt x="844062" y="1323846"/>
                  </a:cubicBezTo>
                  <a:cubicBezTo>
                    <a:pt x="853325" y="1312267"/>
                    <a:pt x="850501" y="1294359"/>
                    <a:pt x="858130" y="1281643"/>
                  </a:cubicBezTo>
                  <a:cubicBezTo>
                    <a:pt x="864954" y="1270270"/>
                    <a:pt x="876887" y="1262886"/>
                    <a:pt x="886265" y="1253507"/>
                  </a:cubicBezTo>
                  <a:cubicBezTo>
                    <a:pt x="895643" y="1225372"/>
                    <a:pt x="897949" y="1193777"/>
                    <a:pt x="914400" y="1169101"/>
                  </a:cubicBezTo>
                  <a:cubicBezTo>
                    <a:pt x="950762" y="1114560"/>
                    <a:pt x="937189" y="1142938"/>
                    <a:pt x="956604" y="1084695"/>
                  </a:cubicBezTo>
                  <a:cubicBezTo>
                    <a:pt x="961293" y="1042492"/>
                    <a:pt x="970671" y="1000549"/>
                    <a:pt x="970671" y="958086"/>
                  </a:cubicBezTo>
                  <a:cubicBezTo>
                    <a:pt x="970671" y="798583"/>
                    <a:pt x="968533" y="638840"/>
                    <a:pt x="956604" y="479784"/>
                  </a:cubicBezTo>
                  <a:cubicBezTo>
                    <a:pt x="954386" y="450210"/>
                    <a:pt x="937847" y="423513"/>
                    <a:pt x="928468" y="395378"/>
                  </a:cubicBezTo>
                  <a:lnTo>
                    <a:pt x="914400" y="353175"/>
                  </a:lnTo>
                  <a:cubicBezTo>
                    <a:pt x="909711" y="339107"/>
                    <a:pt x="910819" y="321457"/>
                    <a:pt x="900333" y="310972"/>
                  </a:cubicBezTo>
                  <a:cubicBezTo>
                    <a:pt x="804567" y="215210"/>
                    <a:pt x="950524" y="364840"/>
                    <a:pt x="844062" y="240634"/>
                  </a:cubicBezTo>
                  <a:cubicBezTo>
                    <a:pt x="759531" y="142014"/>
                    <a:pt x="820254" y="218450"/>
                    <a:pt x="745588" y="156227"/>
                  </a:cubicBezTo>
                  <a:cubicBezTo>
                    <a:pt x="675339" y="97685"/>
                    <a:pt x="735348" y="124678"/>
                    <a:pt x="661182" y="99957"/>
                  </a:cubicBezTo>
                  <a:cubicBezTo>
                    <a:pt x="651804" y="90578"/>
                    <a:pt x="644910" y="77752"/>
                    <a:pt x="633047" y="71821"/>
                  </a:cubicBezTo>
                  <a:cubicBezTo>
                    <a:pt x="606521" y="58558"/>
                    <a:pt x="548640" y="43686"/>
                    <a:pt x="548640" y="43686"/>
                  </a:cubicBezTo>
                  <a:cubicBezTo>
                    <a:pt x="539262" y="34307"/>
                    <a:pt x="531878" y="22374"/>
                    <a:pt x="520505" y="15550"/>
                  </a:cubicBezTo>
                  <a:cubicBezTo>
                    <a:pt x="494589" y="0"/>
                    <a:pt x="486573" y="1483"/>
                    <a:pt x="464234" y="1483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任意多边形 22"/>
            <p:cNvSpPr/>
            <p:nvPr/>
          </p:nvSpPr>
          <p:spPr>
            <a:xfrm>
              <a:off x="0" y="279341"/>
              <a:ext cx="731919" cy="2236315"/>
            </a:xfrm>
            <a:custGeom>
              <a:avLst/>
              <a:gdLst/>
              <a:ahLst/>
              <a:cxnLst>
                <a:cxn ang="0">
                  <a:pos x="731919" y="2236315"/>
                </a:cxn>
                <a:cxn ang="0">
                  <a:pos x="464487" y="2222250"/>
                </a:cxn>
                <a:cxn ang="0">
                  <a:pos x="365960" y="2194121"/>
                </a:cxn>
                <a:cxn ang="0">
                  <a:pos x="351884" y="2151926"/>
                </a:cxn>
                <a:cxn ang="0">
                  <a:pos x="323733" y="2123796"/>
                </a:cxn>
                <a:cxn ang="0">
                  <a:pos x="309658" y="2067537"/>
                </a:cxn>
                <a:cxn ang="0">
                  <a:pos x="281507" y="2039407"/>
                </a:cxn>
                <a:cxn ang="0">
                  <a:pos x="253356" y="1997212"/>
                </a:cxn>
                <a:cxn ang="0">
                  <a:pos x="211130" y="1912823"/>
                </a:cxn>
                <a:cxn ang="0">
                  <a:pos x="182980" y="1828434"/>
                </a:cxn>
                <a:cxn ang="0">
                  <a:pos x="168904" y="1786240"/>
                </a:cxn>
                <a:cxn ang="0">
                  <a:pos x="154828" y="1729980"/>
                </a:cxn>
                <a:cxn ang="0">
                  <a:pos x="126678" y="1645591"/>
                </a:cxn>
                <a:cxn ang="0">
                  <a:pos x="98528" y="1603396"/>
                </a:cxn>
                <a:cxn ang="0">
                  <a:pos x="70376" y="1490877"/>
                </a:cxn>
                <a:cxn ang="0">
                  <a:pos x="42226" y="1378358"/>
                </a:cxn>
                <a:cxn ang="0">
                  <a:pos x="14076" y="1279904"/>
                </a:cxn>
                <a:cxn ang="0">
                  <a:pos x="0" y="1181450"/>
                </a:cxn>
                <a:cxn ang="0">
                  <a:pos x="14076" y="309427"/>
                </a:cxn>
                <a:cxn ang="0">
                  <a:pos x="42226" y="225038"/>
                </a:cxn>
                <a:cxn ang="0">
                  <a:pos x="126678" y="112518"/>
                </a:cxn>
                <a:cxn ang="0">
                  <a:pos x="168904" y="84389"/>
                </a:cxn>
                <a:cxn ang="0">
                  <a:pos x="211130" y="70324"/>
                </a:cxn>
                <a:cxn ang="0">
                  <a:pos x="267432" y="0"/>
                </a:cxn>
              </a:cxnLst>
              <a:rect l="0" t="0" r="0" b="0"/>
              <a:pathLst>
                <a:path w="731520" h="2236763">
                  <a:moveTo>
                    <a:pt x="731520" y="2236763"/>
                  </a:moveTo>
                  <a:cubicBezTo>
                    <a:pt x="642425" y="2232074"/>
                    <a:pt x="553117" y="2230424"/>
                    <a:pt x="464234" y="2222695"/>
                  </a:cubicBezTo>
                  <a:cubicBezTo>
                    <a:pt x="440339" y="2220617"/>
                    <a:pt x="390441" y="2202786"/>
                    <a:pt x="365760" y="2194560"/>
                  </a:cubicBezTo>
                  <a:cubicBezTo>
                    <a:pt x="361071" y="2180492"/>
                    <a:pt x="359321" y="2165073"/>
                    <a:pt x="351692" y="2152357"/>
                  </a:cubicBezTo>
                  <a:cubicBezTo>
                    <a:pt x="344868" y="2140984"/>
                    <a:pt x="329488" y="2136084"/>
                    <a:pt x="323557" y="2124221"/>
                  </a:cubicBezTo>
                  <a:cubicBezTo>
                    <a:pt x="314911" y="2106928"/>
                    <a:pt x="318135" y="2085244"/>
                    <a:pt x="309489" y="2067951"/>
                  </a:cubicBezTo>
                  <a:cubicBezTo>
                    <a:pt x="303558" y="2056088"/>
                    <a:pt x="289639" y="2050172"/>
                    <a:pt x="281354" y="2039815"/>
                  </a:cubicBezTo>
                  <a:cubicBezTo>
                    <a:pt x="270792" y="2026613"/>
                    <a:pt x="262597" y="2011680"/>
                    <a:pt x="253218" y="1997612"/>
                  </a:cubicBezTo>
                  <a:cubicBezTo>
                    <a:pt x="201920" y="1843709"/>
                    <a:pt x="283732" y="2076817"/>
                    <a:pt x="211015" y="1913206"/>
                  </a:cubicBezTo>
                  <a:cubicBezTo>
                    <a:pt x="198970" y="1886105"/>
                    <a:pt x="192258" y="1856935"/>
                    <a:pt x="182880" y="1828800"/>
                  </a:cubicBezTo>
                  <a:cubicBezTo>
                    <a:pt x="178191" y="1814732"/>
                    <a:pt x="172409" y="1800983"/>
                    <a:pt x="168812" y="1786597"/>
                  </a:cubicBezTo>
                  <a:cubicBezTo>
                    <a:pt x="164123" y="1767840"/>
                    <a:pt x="160300" y="1748845"/>
                    <a:pt x="154744" y="1730326"/>
                  </a:cubicBezTo>
                  <a:cubicBezTo>
                    <a:pt x="146222" y="1701920"/>
                    <a:pt x="143060" y="1670596"/>
                    <a:pt x="126609" y="1645920"/>
                  </a:cubicBezTo>
                  <a:cubicBezTo>
                    <a:pt x="117231" y="1631852"/>
                    <a:pt x="106035" y="1618839"/>
                    <a:pt x="98474" y="1603717"/>
                  </a:cubicBezTo>
                  <a:cubicBezTo>
                    <a:pt x="83106" y="1572981"/>
                    <a:pt x="77218" y="1520988"/>
                    <a:pt x="70338" y="1491175"/>
                  </a:cubicBezTo>
                  <a:cubicBezTo>
                    <a:pt x="61643" y="1453497"/>
                    <a:pt x="51581" y="1416148"/>
                    <a:pt x="42203" y="1378634"/>
                  </a:cubicBezTo>
                  <a:cubicBezTo>
                    <a:pt x="24540" y="1307981"/>
                    <a:pt x="34248" y="1340702"/>
                    <a:pt x="14068" y="1280160"/>
                  </a:cubicBezTo>
                  <a:cubicBezTo>
                    <a:pt x="9379" y="1247335"/>
                    <a:pt x="0" y="1214844"/>
                    <a:pt x="0" y="1181686"/>
                  </a:cubicBezTo>
                  <a:cubicBezTo>
                    <a:pt x="0" y="890916"/>
                    <a:pt x="1252" y="599977"/>
                    <a:pt x="14068" y="309489"/>
                  </a:cubicBezTo>
                  <a:cubicBezTo>
                    <a:pt x="15375" y="279861"/>
                    <a:pt x="25752" y="249759"/>
                    <a:pt x="42203" y="225083"/>
                  </a:cubicBezTo>
                  <a:cubicBezTo>
                    <a:pt x="67914" y="186517"/>
                    <a:pt x="89436" y="142279"/>
                    <a:pt x="126609" y="112541"/>
                  </a:cubicBezTo>
                  <a:cubicBezTo>
                    <a:pt x="139811" y="101979"/>
                    <a:pt x="153690" y="91967"/>
                    <a:pt x="168812" y="84406"/>
                  </a:cubicBezTo>
                  <a:cubicBezTo>
                    <a:pt x="182075" y="77774"/>
                    <a:pt x="196947" y="75027"/>
                    <a:pt x="211015" y="70338"/>
                  </a:cubicBezTo>
                  <a:cubicBezTo>
                    <a:pt x="270602" y="10751"/>
                    <a:pt x="267286" y="40593"/>
                    <a:pt x="267286" y="0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7" name="组合 29716"/>
          <p:cNvGrpSpPr/>
          <p:nvPr/>
        </p:nvGrpSpPr>
        <p:grpSpPr>
          <a:xfrm>
            <a:off x="959485" y="577215"/>
            <a:ext cx="2789555" cy="920750"/>
            <a:chOff x="0" y="0"/>
            <a:chExt cx="2231" cy="580"/>
          </a:xfrm>
        </p:grpSpPr>
        <p:pic>
          <p:nvPicPr>
            <p:cNvPr id="29718" name="圆角矩形 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9" name="文本框 2971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/>
          <p:nvPr/>
        </p:nvSpPr>
        <p:spPr>
          <a:xfrm>
            <a:off x="682625" y="1344930"/>
            <a:ext cx="80645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闭合开关后，发现灯泡不亮，电压表有示数，电流表无示数，则电路中可能出现的故障是</a:t>
            </a:r>
            <a:r>
              <a:rPr lang="en-US" altLang="x-none" sz="2800" b="1">
                <a:latin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8675" name="Text Box 10"/>
          <p:cNvSpPr txBox="1"/>
          <p:nvPr/>
        </p:nvSpPr>
        <p:spPr>
          <a:xfrm>
            <a:off x="790575" y="2409825"/>
            <a:ext cx="16732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灯泡断路</a:t>
            </a:r>
          </a:p>
        </p:txBody>
      </p:sp>
      <p:grpSp>
        <p:nvGrpSpPr>
          <p:cNvPr id="28705" name="组合 28704"/>
          <p:cNvGrpSpPr/>
          <p:nvPr/>
        </p:nvGrpSpPr>
        <p:grpSpPr>
          <a:xfrm>
            <a:off x="2992755" y="3171825"/>
            <a:ext cx="5251450" cy="3536950"/>
            <a:chOff x="0" y="0"/>
            <a:chExt cx="5360001" cy="3593342"/>
          </a:xfrm>
        </p:grpSpPr>
        <p:pic>
          <p:nvPicPr>
            <p:cNvPr id="28706" name="Picture 3" descr="H:\2\人教教参资源\九\图\铡刀开关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005410" y="375784"/>
              <a:ext cx="1129418" cy="720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707" name="Picture 4" descr="H:\2\人教教参资源\九\ppt\16\16-4-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306" y="0"/>
              <a:ext cx="1745784" cy="9051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708" name="Picture 5" descr="H:\2\人教教参资源\九\图\小灯泡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39574" y="1368152"/>
              <a:ext cx="1203382" cy="8394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709" name="Picture 6" descr="H:\2\人教教参资源\九\图\电流表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1342" y="1584176"/>
              <a:ext cx="1088326" cy="12879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710" name="Picture 7" descr="H:\2\人教教参资源\九\图\电压表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31562" y="2304256"/>
              <a:ext cx="1266779" cy="12890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711" name="Picture 10" descr="H:\2\人教教参资源\九\图\电池组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99714" y="720080"/>
              <a:ext cx="1560287" cy="6151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12" name="任意多边形 15"/>
            <p:cNvSpPr/>
            <p:nvPr/>
          </p:nvSpPr>
          <p:spPr>
            <a:xfrm>
              <a:off x="1460664" y="476150"/>
              <a:ext cx="747796" cy="407901"/>
            </a:xfrm>
            <a:custGeom>
              <a:avLst/>
              <a:gdLst/>
              <a:ahLst/>
              <a:cxnLst>
                <a:cxn ang="0">
                  <a:pos x="2272" y="0"/>
                </a:cxn>
                <a:cxn ang="0">
                  <a:pos x="58538" y="84394"/>
                </a:cxn>
                <a:cxn ang="0">
                  <a:pos x="86671" y="126590"/>
                </a:cxn>
                <a:cxn ang="0">
                  <a:pos x="128870" y="168787"/>
                </a:cxn>
                <a:cxn ang="0">
                  <a:pos x="185136" y="239114"/>
                </a:cxn>
                <a:cxn ang="0">
                  <a:pos x="199203" y="281311"/>
                </a:cxn>
                <a:cxn ang="0">
                  <a:pos x="241402" y="295376"/>
                </a:cxn>
                <a:cxn ang="0">
                  <a:pos x="283602" y="323507"/>
                </a:cxn>
                <a:cxn ang="0">
                  <a:pos x="368001" y="351639"/>
                </a:cxn>
                <a:cxn ang="0">
                  <a:pos x="410200" y="379769"/>
                </a:cxn>
                <a:cxn ang="0">
                  <a:pos x="466466" y="393835"/>
                </a:cxn>
                <a:cxn ang="0">
                  <a:pos x="508665" y="407901"/>
                </a:cxn>
                <a:cxn ang="0">
                  <a:pos x="747796" y="393835"/>
                </a:cxn>
              </a:cxnLst>
              <a:rect l="0" t="0" r="0" b="0"/>
              <a:pathLst>
                <a:path w="747860" h="407964">
                  <a:moveTo>
                    <a:pt x="2272" y="0"/>
                  </a:moveTo>
                  <a:cubicBezTo>
                    <a:pt x="26995" y="74169"/>
                    <a:pt x="0" y="14155"/>
                    <a:pt x="58543" y="84407"/>
                  </a:cubicBezTo>
                  <a:cubicBezTo>
                    <a:pt x="69367" y="97395"/>
                    <a:pt x="75854" y="113622"/>
                    <a:pt x="86678" y="126610"/>
                  </a:cubicBezTo>
                  <a:cubicBezTo>
                    <a:pt x="99414" y="141894"/>
                    <a:pt x="116145" y="153529"/>
                    <a:pt x="128881" y="168813"/>
                  </a:cubicBezTo>
                  <a:cubicBezTo>
                    <a:pt x="217602" y="275279"/>
                    <a:pt x="103304" y="157306"/>
                    <a:pt x="185152" y="239151"/>
                  </a:cubicBezTo>
                  <a:cubicBezTo>
                    <a:pt x="189841" y="253219"/>
                    <a:pt x="188735" y="270869"/>
                    <a:pt x="199220" y="281354"/>
                  </a:cubicBezTo>
                  <a:cubicBezTo>
                    <a:pt x="209705" y="291839"/>
                    <a:pt x="228160" y="288790"/>
                    <a:pt x="241423" y="295422"/>
                  </a:cubicBezTo>
                  <a:cubicBezTo>
                    <a:pt x="256545" y="302983"/>
                    <a:pt x="268176" y="316690"/>
                    <a:pt x="283626" y="323557"/>
                  </a:cubicBezTo>
                  <a:cubicBezTo>
                    <a:pt x="310727" y="335602"/>
                    <a:pt x="343356" y="335242"/>
                    <a:pt x="368032" y="351693"/>
                  </a:cubicBezTo>
                  <a:cubicBezTo>
                    <a:pt x="382100" y="361071"/>
                    <a:pt x="394695" y="373168"/>
                    <a:pt x="410235" y="379828"/>
                  </a:cubicBezTo>
                  <a:cubicBezTo>
                    <a:pt x="428006" y="387444"/>
                    <a:pt x="447916" y="388584"/>
                    <a:pt x="466506" y="393896"/>
                  </a:cubicBezTo>
                  <a:cubicBezTo>
                    <a:pt x="480764" y="397970"/>
                    <a:pt x="494641" y="403275"/>
                    <a:pt x="508709" y="407964"/>
                  </a:cubicBezTo>
                  <a:lnTo>
                    <a:pt x="747860" y="393896"/>
                  </a:ln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任意多边形 16"/>
            <p:cNvSpPr/>
            <p:nvPr/>
          </p:nvSpPr>
          <p:spPr>
            <a:xfrm>
              <a:off x="2883223" y="452342"/>
              <a:ext cx="2433910" cy="603123"/>
            </a:xfrm>
            <a:custGeom>
              <a:avLst/>
              <a:gdLst/>
              <a:ahLst/>
              <a:cxnLst>
                <a:cxn ang="0">
                  <a:pos x="0" y="418285"/>
                </a:cxn>
                <a:cxn ang="0">
                  <a:pos x="182895" y="404208"/>
                </a:cxn>
                <a:cxn ang="0">
                  <a:pos x="309514" y="361978"/>
                </a:cxn>
                <a:cxn ang="0">
                  <a:pos x="393927" y="333825"/>
                </a:cxn>
                <a:cxn ang="0">
                  <a:pos x="436134" y="319748"/>
                </a:cxn>
                <a:cxn ang="0">
                  <a:pos x="464272" y="291595"/>
                </a:cxn>
                <a:cxn ang="0">
                  <a:pos x="534616" y="277518"/>
                </a:cxn>
                <a:cxn ang="0">
                  <a:pos x="619029" y="249365"/>
                </a:cxn>
                <a:cxn ang="0">
                  <a:pos x="661235" y="235288"/>
                </a:cxn>
                <a:cxn ang="0">
                  <a:pos x="689374" y="207134"/>
                </a:cxn>
                <a:cxn ang="0">
                  <a:pos x="731580" y="193058"/>
                </a:cxn>
                <a:cxn ang="0">
                  <a:pos x="844130" y="164904"/>
                </a:cxn>
                <a:cxn ang="0">
                  <a:pos x="1055164" y="94521"/>
                </a:cxn>
                <a:cxn ang="0">
                  <a:pos x="1139577" y="66368"/>
                </a:cxn>
                <a:cxn ang="0">
                  <a:pos x="1336541" y="38214"/>
                </a:cxn>
                <a:cxn ang="0">
                  <a:pos x="1631986" y="10060"/>
                </a:cxn>
                <a:cxn ang="0">
                  <a:pos x="1969639" y="24136"/>
                </a:cxn>
                <a:cxn ang="0">
                  <a:pos x="2025913" y="38214"/>
                </a:cxn>
                <a:cxn ang="0">
                  <a:pos x="2054051" y="66368"/>
                </a:cxn>
                <a:cxn ang="0">
                  <a:pos x="2138464" y="122674"/>
                </a:cxn>
                <a:cxn ang="0">
                  <a:pos x="2180671" y="136751"/>
                </a:cxn>
                <a:cxn ang="0">
                  <a:pos x="2293222" y="235288"/>
                </a:cxn>
                <a:cxn ang="0">
                  <a:pos x="2377635" y="347901"/>
                </a:cxn>
                <a:cxn ang="0">
                  <a:pos x="2405772" y="404208"/>
                </a:cxn>
                <a:cxn ang="0">
                  <a:pos x="2433910" y="488668"/>
                </a:cxn>
                <a:cxn ang="0">
                  <a:pos x="2419841" y="559053"/>
                </a:cxn>
                <a:cxn ang="0">
                  <a:pos x="2349497" y="601283"/>
                </a:cxn>
                <a:cxn ang="0">
                  <a:pos x="2321359" y="601283"/>
                </a:cxn>
              </a:cxnLst>
              <a:rect l="0" t="0" r="0" b="0"/>
              <a:pathLst>
                <a:path w="2433711" h="602736">
                  <a:moveTo>
                    <a:pt x="0" y="418017"/>
                  </a:moveTo>
                  <a:cubicBezTo>
                    <a:pt x="60960" y="413328"/>
                    <a:pt x="122488" y="413485"/>
                    <a:pt x="182880" y="403949"/>
                  </a:cubicBezTo>
                  <a:cubicBezTo>
                    <a:pt x="182887" y="403948"/>
                    <a:pt x="288384" y="368781"/>
                    <a:pt x="309489" y="361746"/>
                  </a:cubicBezTo>
                  <a:lnTo>
                    <a:pt x="393895" y="333611"/>
                  </a:lnTo>
                  <a:lnTo>
                    <a:pt x="436098" y="319543"/>
                  </a:lnTo>
                  <a:cubicBezTo>
                    <a:pt x="445477" y="310165"/>
                    <a:pt x="452043" y="296633"/>
                    <a:pt x="464234" y="291408"/>
                  </a:cubicBezTo>
                  <a:cubicBezTo>
                    <a:pt x="486211" y="281989"/>
                    <a:pt x="511504" y="283631"/>
                    <a:pt x="534572" y="277340"/>
                  </a:cubicBezTo>
                  <a:cubicBezTo>
                    <a:pt x="563184" y="269537"/>
                    <a:pt x="590843" y="258583"/>
                    <a:pt x="618978" y="249205"/>
                  </a:cubicBezTo>
                  <a:lnTo>
                    <a:pt x="661181" y="235137"/>
                  </a:lnTo>
                  <a:cubicBezTo>
                    <a:pt x="670560" y="225758"/>
                    <a:pt x="677944" y="213825"/>
                    <a:pt x="689317" y="207001"/>
                  </a:cubicBezTo>
                  <a:cubicBezTo>
                    <a:pt x="702032" y="199372"/>
                    <a:pt x="717214" y="196836"/>
                    <a:pt x="731520" y="192934"/>
                  </a:cubicBezTo>
                  <a:cubicBezTo>
                    <a:pt x="768826" y="182760"/>
                    <a:pt x="807377" y="177026"/>
                    <a:pt x="844061" y="164798"/>
                  </a:cubicBezTo>
                  <a:lnTo>
                    <a:pt x="1055077" y="94460"/>
                  </a:lnTo>
                  <a:lnTo>
                    <a:pt x="1139483" y="66325"/>
                  </a:lnTo>
                  <a:cubicBezTo>
                    <a:pt x="1251459" y="43929"/>
                    <a:pt x="1186057" y="54897"/>
                    <a:pt x="1336431" y="38189"/>
                  </a:cubicBezTo>
                  <a:cubicBezTo>
                    <a:pt x="1450997" y="0"/>
                    <a:pt x="1408496" y="10054"/>
                    <a:pt x="1631852" y="10054"/>
                  </a:cubicBezTo>
                  <a:cubicBezTo>
                    <a:pt x="1744491" y="10054"/>
                    <a:pt x="1856935" y="19432"/>
                    <a:pt x="1969477" y="24121"/>
                  </a:cubicBezTo>
                  <a:cubicBezTo>
                    <a:pt x="1988234" y="28810"/>
                    <a:pt x="2008454" y="29542"/>
                    <a:pt x="2025747" y="38189"/>
                  </a:cubicBezTo>
                  <a:cubicBezTo>
                    <a:pt x="2037610" y="44121"/>
                    <a:pt x="2043272" y="58367"/>
                    <a:pt x="2053883" y="66325"/>
                  </a:cubicBezTo>
                  <a:cubicBezTo>
                    <a:pt x="2080935" y="86614"/>
                    <a:pt x="2106210" y="111902"/>
                    <a:pt x="2138289" y="122595"/>
                  </a:cubicBezTo>
                  <a:cubicBezTo>
                    <a:pt x="2152357" y="127284"/>
                    <a:pt x="2167229" y="130031"/>
                    <a:pt x="2180492" y="136663"/>
                  </a:cubicBezTo>
                  <a:cubicBezTo>
                    <a:pt x="2217672" y="155253"/>
                    <a:pt x="2274699" y="207634"/>
                    <a:pt x="2293034" y="235137"/>
                  </a:cubicBezTo>
                  <a:cubicBezTo>
                    <a:pt x="2356661" y="330579"/>
                    <a:pt x="2325393" y="295633"/>
                    <a:pt x="2377440" y="347678"/>
                  </a:cubicBezTo>
                  <a:cubicBezTo>
                    <a:pt x="2386818" y="366435"/>
                    <a:pt x="2397787" y="384478"/>
                    <a:pt x="2405575" y="403949"/>
                  </a:cubicBezTo>
                  <a:cubicBezTo>
                    <a:pt x="2416589" y="431485"/>
                    <a:pt x="2433711" y="488355"/>
                    <a:pt x="2433711" y="488355"/>
                  </a:cubicBezTo>
                  <a:cubicBezTo>
                    <a:pt x="2429022" y="511801"/>
                    <a:pt x="2429062" y="536717"/>
                    <a:pt x="2419643" y="558694"/>
                  </a:cubicBezTo>
                  <a:cubicBezTo>
                    <a:pt x="2408223" y="585340"/>
                    <a:pt x="2373677" y="596022"/>
                    <a:pt x="2349304" y="600897"/>
                  </a:cubicBezTo>
                  <a:cubicBezTo>
                    <a:pt x="2340108" y="602736"/>
                    <a:pt x="2330547" y="600897"/>
                    <a:pt x="2321169" y="600897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任意多边形 17"/>
            <p:cNvSpPr/>
            <p:nvPr/>
          </p:nvSpPr>
          <p:spPr>
            <a:xfrm>
              <a:off x="3559574" y="1095144"/>
              <a:ext cx="350876" cy="801518"/>
            </a:xfrm>
            <a:custGeom>
              <a:avLst/>
              <a:gdLst/>
              <a:ahLst/>
              <a:cxnLst>
                <a:cxn ang="0">
                  <a:pos x="350876" y="0"/>
                </a:cxn>
                <a:cxn ang="0">
                  <a:pos x="308771" y="28148"/>
                </a:cxn>
                <a:cxn ang="0">
                  <a:pos x="252630" y="140744"/>
                </a:cxn>
                <a:cxn ang="0">
                  <a:pos x="210525" y="436305"/>
                </a:cxn>
                <a:cxn ang="0">
                  <a:pos x="168420" y="562976"/>
                </a:cxn>
                <a:cxn ang="0">
                  <a:pos x="140351" y="647422"/>
                </a:cxn>
                <a:cxn ang="0">
                  <a:pos x="126315" y="689645"/>
                </a:cxn>
                <a:cxn ang="0">
                  <a:pos x="56140" y="745943"/>
                </a:cxn>
                <a:cxn ang="0">
                  <a:pos x="0" y="788166"/>
                </a:cxn>
              </a:cxnLst>
              <a:rect l="0" t="0" r="0" b="0"/>
              <a:pathLst>
                <a:path w="351692" h="801137">
                  <a:moveTo>
                    <a:pt x="351692" y="0"/>
                  </a:moveTo>
                  <a:cubicBezTo>
                    <a:pt x="337624" y="9378"/>
                    <a:pt x="318450" y="13798"/>
                    <a:pt x="309489" y="28135"/>
                  </a:cubicBezTo>
                  <a:cubicBezTo>
                    <a:pt x="201724" y="200560"/>
                    <a:pt x="336062" y="57833"/>
                    <a:pt x="253218" y="140677"/>
                  </a:cubicBezTo>
                  <a:cubicBezTo>
                    <a:pt x="189295" y="332449"/>
                    <a:pt x="259136" y="99250"/>
                    <a:pt x="211015" y="436098"/>
                  </a:cubicBezTo>
                  <a:cubicBezTo>
                    <a:pt x="211013" y="436109"/>
                    <a:pt x="175848" y="541601"/>
                    <a:pt x="168812" y="562708"/>
                  </a:cubicBezTo>
                  <a:lnTo>
                    <a:pt x="140677" y="647114"/>
                  </a:lnTo>
                  <a:cubicBezTo>
                    <a:pt x="135988" y="661182"/>
                    <a:pt x="138947" y="681092"/>
                    <a:pt x="126609" y="689317"/>
                  </a:cubicBezTo>
                  <a:cubicBezTo>
                    <a:pt x="73370" y="724809"/>
                    <a:pt x="96361" y="705497"/>
                    <a:pt x="56271" y="745588"/>
                  </a:cubicBezTo>
                  <a:cubicBezTo>
                    <a:pt x="37754" y="801137"/>
                    <a:pt x="57032" y="787791"/>
                    <a:pt x="0" y="787791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5" name="任意多边形 18"/>
            <p:cNvSpPr/>
            <p:nvPr/>
          </p:nvSpPr>
          <p:spPr>
            <a:xfrm>
              <a:off x="984360" y="1925231"/>
              <a:ext cx="1759147" cy="998327"/>
            </a:xfrm>
            <a:custGeom>
              <a:avLst/>
              <a:gdLst/>
              <a:ahLst/>
              <a:cxnLst>
                <a:cxn ang="0">
                  <a:pos x="1759147" y="0"/>
                </a:cxn>
                <a:cxn ang="0">
                  <a:pos x="1660635" y="14060"/>
                </a:cxn>
                <a:cxn ang="0">
                  <a:pos x="1618415" y="42183"/>
                </a:cxn>
                <a:cxn ang="0">
                  <a:pos x="1576196" y="56244"/>
                </a:cxn>
                <a:cxn ang="0">
                  <a:pos x="1491757" y="112487"/>
                </a:cxn>
                <a:cxn ang="0">
                  <a:pos x="1435464" y="182792"/>
                </a:cxn>
                <a:cxn ang="0">
                  <a:pos x="1365098" y="253097"/>
                </a:cxn>
                <a:cxn ang="0">
                  <a:pos x="1351025" y="295279"/>
                </a:cxn>
                <a:cxn ang="0">
                  <a:pos x="1336952" y="351523"/>
                </a:cxn>
                <a:cxn ang="0">
                  <a:pos x="1280659" y="435889"/>
                </a:cxn>
                <a:cxn ang="0">
                  <a:pos x="1238439" y="520254"/>
                </a:cxn>
                <a:cxn ang="0">
                  <a:pos x="1224367" y="562437"/>
                </a:cxn>
                <a:cxn ang="0">
                  <a:pos x="1196220" y="590560"/>
                </a:cxn>
                <a:cxn ang="0">
                  <a:pos x="1168074" y="632742"/>
                </a:cxn>
                <a:cxn ang="0">
                  <a:pos x="1154001" y="674925"/>
                </a:cxn>
                <a:cxn ang="0">
                  <a:pos x="1027342" y="787413"/>
                </a:cxn>
                <a:cxn ang="0">
                  <a:pos x="999195" y="815535"/>
                </a:cxn>
                <a:cxn ang="0">
                  <a:pos x="956976" y="829596"/>
                </a:cxn>
                <a:cxn ang="0">
                  <a:pos x="886610" y="885839"/>
                </a:cxn>
                <a:cxn ang="0">
                  <a:pos x="816244" y="928022"/>
                </a:cxn>
                <a:cxn ang="0">
                  <a:pos x="703659" y="984266"/>
                </a:cxn>
                <a:cxn ang="0">
                  <a:pos x="661440" y="998327"/>
                </a:cxn>
                <a:cxn ang="0">
                  <a:pos x="379976" y="984266"/>
                </a:cxn>
                <a:cxn ang="0">
                  <a:pos x="295537" y="970205"/>
                </a:cxn>
                <a:cxn ang="0">
                  <a:pos x="197025" y="913961"/>
                </a:cxn>
                <a:cxn ang="0">
                  <a:pos x="182951" y="871779"/>
                </a:cxn>
                <a:cxn ang="0">
                  <a:pos x="154805" y="843656"/>
                </a:cxn>
                <a:cxn ang="0">
                  <a:pos x="98512" y="773352"/>
                </a:cxn>
                <a:cxn ang="0">
                  <a:pos x="42219" y="660864"/>
                </a:cxn>
                <a:cxn ang="0">
                  <a:pos x="14073" y="618681"/>
                </a:cxn>
                <a:cxn ang="0">
                  <a:pos x="0" y="576499"/>
                </a:cxn>
              </a:cxnLst>
              <a:rect l="0" t="0" r="0" b="0"/>
              <a:pathLst>
                <a:path w="1758462" h="998806">
                  <a:moveTo>
                    <a:pt x="1758462" y="0"/>
                  </a:moveTo>
                  <a:cubicBezTo>
                    <a:pt x="1725637" y="4689"/>
                    <a:pt x="1691748" y="4539"/>
                    <a:pt x="1659988" y="14067"/>
                  </a:cubicBezTo>
                  <a:cubicBezTo>
                    <a:pt x="1643794" y="18925"/>
                    <a:pt x="1632907" y="34642"/>
                    <a:pt x="1617785" y="42203"/>
                  </a:cubicBezTo>
                  <a:cubicBezTo>
                    <a:pt x="1604522" y="48835"/>
                    <a:pt x="1589650" y="51582"/>
                    <a:pt x="1575582" y="56271"/>
                  </a:cubicBezTo>
                  <a:cubicBezTo>
                    <a:pt x="1511068" y="120782"/>
                    <a:pt x="1593380" y="44404"/>
                    <a:pt x="1491176" y="112541"/>
                  </a:cubicBezTo>
                  <a:cubicBezTo>
                    <a:pt x="1458265" y="134482"/>
                    <a:pt x="1461245" y="152777"/>
                    <a:pt x="1434905" y="182880"/>
                  </a:cubicBezTo>
                  <a:cubicBezTo>
                    <a:pt x="1413070" y="207834"/>
                    <a:pt x="1364566" y="253218"/>
                    <a:pt x="1364566" y="253218"/>
                  </a:cubicBezTo>
                  <a:cubicBezTo>
                    <a:pt x="1359877" y="267286"/>
                    <a:pt x="1354573" y="281163"/>
                    <a:pt x="1350499" y="295421"/>
                  </a:cubicBezTo>
                  <a:cubicBezTo>
                    <a:pt x="1345188" y="314011"/>
                    <a:pt x="1345078" y="334399"/>
                    <a:pt x="1336431" y="351692"/>
                  </a:cubicBezTo>
                  <a:cubicBezTo>
                    <a:pt x="1321309" y="381937"/>
                    <a:pt x="1280160" y="436098"/>
                    <a:pt x="1280160" y="436098"/>
                  </a:cubicBezTo>
                  <a:cubicBezTo>
                    <a:pt x="1244802" y="542176"/>
                    <a:pt x="1292498" y="411422"/>
                    <a:pt x="1237957" y="520504"/>
                  </a:cubicBezTo>
                  <a:cubicBezTo>
                    <a:pt x="1231325" y="533767"/>
                    <a:pt x="1231519" y="549992"/>
                    <a:pt x="1223890" y="562707"/>
                  </a:cubicBezTo>
                  <a:cubicBezTo>
                    <a:pt x="1217066" y="574080"/>
                    <a:pt x="1204040" y="580486"/>
                    <a:pt x="1195754" y="590843"/>
                  </a:cubicBezTo>
                  <a:cubicBezTo>
                    <a:pt x="1185192" y="604045"/>
                    <a:pt x="1175180" y="617924"/>
                    <a:pt x="1167619" y="633046"/>
                  </a:cubicBezTo>
                  <a:cubicBezTo>
                    <a:pt x="1160987" y="646309"/>
                    <a:pt x="1162655" y="663544"/>
                    <a:pt x="1153551" y="675249"/>
                  </a:cubicBezTo>
                  <a:cubicBezTo>
                    <a:pt x="1065227" y="788808"/>
                    <a:pt x="1098836" y="730276"/>
                    <a:pt x="1026942" y="787791"/>
                  </a:cubicBezTo>
                  <a:cubicBezTo>
                    <a:pt x="1016585" y="796076"/>
                    <a:pt x="1010179" y="809102"/>
                    <a:pt x="998806" y="815926"/>
                  </a:cubicBezTo>
                  <a:cubicBezTo>
                    <a:pt x="986090" y="823555"/>
                    <a:pt x="970671" y="825305"/>
                    <a:pt x="956603" y="829994"/>
                  </a:cubicBezTo>
                  <a:cubicBezTo>
                    <a:pt x="900566" y="914051"/>
                    <a:pt x="961766" y="840963"/>
                    <a:pt x="886265" y="886264"/>
                  </a:cubicBezTo>
                  <a:cubicBezTo>
                    <a:pt x="789715" y="944194"/>
                    <a:pt x="935481" y="888618"/>
                    <a:pt x="815926" y="928467"/>
                  </a:cubicBezTo>
                  <a:cubicBezTo>
                    <a:pt x="766820" y="977574"/>
                    <a:pt x="800374" y="952408"/>
                    <a:pt x="703385" y="984738"/>
                  </a:cubicBezTo>
                  <a:lnTo>
                    <a:pt x="661182" y="998806"/>
                  </a:lnTo>
                  <a:cubicBezTo>
                    <a:pt x="567397" y="994117"/>
                    <a:pt x="473453" y="991940"/>
                    <a:pt x="379828" y="984738"/>
                  </a:cubicBezTo>
                  <a:cubicBezTo>
                    <a:pt x="351389" y="982550"/>
                    <a:pt x="322742" y="978867"/>
                    <a:pt x="295422" y="970671"/>
                  </a:cubicBezTo>
                  <a:cubicBezTo>
                    <a:pt x="262973" y="960936"/>
                    <a:pt x="225202" y="933236"/>
                    <a:pt x="196948" y="914400"/>
                  </a:cubicBezTo>
                  <a:cubicBezTo>
                    <a:pt x="192259" y="900332"/>
                    <a:pt x="190509" y="884913"/>
                    <a:pt x="182880" y="872197"/>
                  </a:cubicBezTo>
                  <a:cubicBezTo>
                    <a:pt x="176056" y="860824"/>
                    <a:pt x="163030" y="854418"/>
                    <a:pt x="154745" y="844061"/>
                  </a:cubicBezTo>
                  <a:cubicBezTo>
                    <a:pt x="83771" y="755342"/>
                    <a:pt x="166400" y="841647"/>
                    <a:pt x="98474" y="773723"/>
                  </a:cubicBezTo>
                  <a:cubicBezTo>
                    <a:pt x="50459" y="629675"/>
                    <a:pt x="98325" y="731334"/>
                    <a:pt x="42203" y="661181"/>
                  </a:cubicBezTo>
                  <a:cubicBezTo>
                    <a:pt x="31641" y="647979"/>
                    <a:pt x="21629" y="634100"/>
                    <a:pt x="14068" y="618978"/>
                  </a:cubicBezTo>
                  <a:cubicBezTo>
                    <a:pt x="7436" y="605715"/>
                    <a:pt x="0" y="576775"/>
                    <a:pt x="0" y="576775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6" name="任意多边形 20"/>
            <p:cNvSpPr/>
            <p:nvPr/>
          </p:nvSpPr>
          <p:spPr>
            <a:xfrm>
              <a:off x="2346588" y="1949039"/>
              <a:ext cx="438199" cy="1298301"/>
            </a:xfrm>
            <a:custGeom>
              <a:avLst/>
              <a:gdLst/>
              <a:ahLst/>
              <a:cxnLst>
                <a:cxn ang="0">
                  <a:pos x="438199" y="1298301"/>
                </a:cxn>
                <a:cxn ang="0">
                  <a:pos x="395984" y="1284237"/>
                </a:cxn>
                <a:cxn ang="0">
                  <a:pos x="283411" y="1256110"/>
                </a:cxn>
                <a:cxn ang="0">
                  <a:pos x="198981" y="1227982"/>
                </a:cxn>
                <a:cxn ang="0">
                  <a:pos x="156766" y="1199856"/>
                </a:cxn>
                <a:cxn ang="0">
                  <a:pos x="128623" y="1157665"/>
                </a:cxn>
                <a:cxn ang="0">
                  <a:pos x="100479" y="1129538"/>
                </a:cxn>
                <a:cxn ang="0">
                  <a:pos x="44193" y="1002964"/>
                </a:cxn>
                <a:cxn ang="0">
                  <a:pos x="58264" y="820137"/>
                </a:cxn>
                <a:cxn ang="0">
                  <a:pos x="72336" y="763884"/>
                </a:cxn>
                <a:cxn ang="0">
                  <a:pos x="114551" y="637310"/>
                </a:cxn>
                <a:cxn ang="0">
                  <a:pos x="142694" y="552929"/>
                </a:cxn>
                <a:cxn ang="0">
                  <a:pos x="156766" y="510738"/>
                </a:cxn>
                <a:cxn ang="0">
                  <a:pos x="198981" y="482611"/>
                </a:cxn>
                <a:cxn ang="0">
                  <a:pos x="255268" y="370102"/>
                </a:cxn>
                <a:cxn ang="0">
                  <a:pos x="269340" y="327911"/>
                </a:cxn>
                <a:cxn ang="0">
                  <a:pos x="297483" y="215403"/>
                </a:cxn>
                <a:cxn ang="0">
                  <a:pos x="339697" y="88829"/>
                </a:cxn>
                <a:cxn ang="0">
                  <a:pos x="353769" y="46638"/>
                </a:cxn>
                <a:cxn ang="0">
                  <a:pos x="381912" y="4448"/>
                </a:cxn>
              </a:cxnLst>
              <a:rect l="0" t="0" r="0" b="0"/>
              <a:pathLst>
                <a:path w="438076" h="1298677">
                  <a:moveTo>
                    <a:pt x="438076" y="1298677"/>
                  </a:moveTo>
                  <a:cubicBezTo>
                    <a:pt x="424008" y="1293988"/>
                    <a:pt x="410179" y="1288511"/>
                    <a:pt x="395873" y="1284609"/>
                  </a:cubicBezTo>
                  <a:cubicBezTo>
                    <a:pt x="358567" y="1274435"/>
                    <a:pt x="320015" y="1268702"/>
                    <a:pt x="283331" y="1256474"/>
                  </a:cubicBezTo>
                  <a:cubicBezTo>
                    <a:pt x="255196" y="1247095"/>
                    <a:pt x="223601" y="1244789"/>
                    <a:pt x="198925" y="1228338"/>
                  </a:cubicBezTo>
                  <a:lnTo>
                    <a:pt x="156722" y="1200203"/>
                  </a:lnTo>
                  <a:cubicBezTo>
                    <a:pt x="147344" y="1186135"/>
                    <a:pt x="139149" y="1171202"/>
                    <a:pt x="128587" y="1158000"/>
                  </a:cubicBezTo>
                  <a:cubicBezTo>
                    <a:pt x="120301" y="1147643"/>
                    <a:pt x="106382" y="1141728"/>
                    <a:pt x="100451" y="1129865"/>
                  </a:cubicBezTo>
                  <a:cubicBezTo>
                    <a:pt x="0" y="928962"/>
                    <a:pt x="126945" y="1127403"/>
                    <a:pt x="44181" y="1003255"/>
                  </a:cubicBezTo>
                  <a:cubicBezTo>
                    <a:pt x="48870" y="942295"/>
                    <a:pt x="51104" y="881096"/>
                    <a:pt x="58248" y="820375"/>
                  </a:cubicBezTo>
                  <a:cubicBezTo>
                    <a:pt x="60507" y="801173"/>
                    <a:pt x="66760" y="782624"/>
                    <a:pt x="72316" y="764105"/>
                  </a:cubicBezTo>
                  <a:cubicBezTo>
                    <a:pt x="72330" y="764058"/>
                    <a:pt x="107477" y="658620"/>
                    <a:pt x="114519" y="637495"/>
                  </a:cubicBezTo>
                  <a:lnTo>
                    <a:pt x="142654" y="553089"/>
                  </a:lnTo>
                  <a:cubicBezTo>
                    <a:pt x="147343" y="539021"/>
                    <a:pt x="144384" y="519111"/>
                    <a:pt x="156722" y="510886"/>
                  </a:cubicBezTo>
                  <a:lnTo>
                    <a:pt x="198925" y="482751"/>
                  </a:lnTo>
                  <a:cubicBezTo>
                    <a:pt x="231255" y="385762"/>
                    <a:pt x="206090" y="419316"/>
                    <a:pt x="255196" y="370209"/>
                  </a:cubicBezTo>
                  <a:cubicBezTo>
                    <a:pt x="259885" y="356141"/>
                    <a:pt x="265362" y="342312"/>
                    <a:pt x="269264" y="328006"/>
                  </a:cubicBezTo>
                  <a:cubicBezTo>
                    <a:pt x="279438" y="290700"/>
                    <a:pt x="285171" y="252149"/>
                    <a:pt x="297399" y="215465"/>
                  </a:cubicBezTo>
                  <a:lnTo>
                    <a:pt x="339602" y="88855"/>
                  </a:lnTo>
                  <a:lnTo>
                    <a:pt x="353670" y="46652"/>
                  </a:lnTo>
                  <a:cubicBezTo>
                    <a:pt x="369220" y="0"/>
                    <a:pt x="352908" y="4449"/>
                    <a:pt x="381805" y="4449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7" name="任意多边形 21"/>
            <p:cNvSpPr/>
            <p:nvPr/>
          </p:nvSpPr>
          <p:spPr>
            <a:xfrm>
              <a:off x="3080095" y="1923644"/>
              <a:ext cx="971659" cy="1634780"/>
            </a:xfrm>
            <a:custGeom>
              <a:avLst/>
              <a:gdLst/>
              <a:ahLst/>
              <a:cxnLst>
                <a:cxn ang="0">
                  <a:pos x="0" y="1337739"/>
                </a:cxn>
                <a:cxn ang="0">
                  <a:pos x="14082" y="1379936"/>
                </a:cxn>
                <a:cxn ang="0">
                  <a:pos x="42247" y="1408068"/>
                </a:cxn>
                <a:cxn ang="0">
                  <a:pos x="98574" y="1520595"/>
                </a:cxn>
                <a:cxn ang="0">
                  <a:pos x="112657" y="1562792"/>
                </a:cxn>
                <a:cxn ang="0">
                  <a:pos x="154903" y="1576858"/>
                </a:cxn>
                <a:cxn ang="0">
                  <a:pos x="225313" y="1619055"/>
                </a:cxn>
                <a:cxn ang="0">
                  <a:pos x="366132" y="1604990"/>
                </a:cxn>
                <a:cxn ang="0">
                  <a:pos x="492871" y="1548726"/>
                </a:cxn>
                <a:cxn ang="0">
                  <a:pos x="535117" y="1534660"/>
                </a:cxn>
                <a:cxn ang="0">
                  <a:pos x="563281" y="1492463"/>
                </a:cxn>
                <a:cxn ang="0">
                  <a:pos x="619609" y="1478397"/>
                </a:cxn>
                <a:cxn ang="0">
                  <a:pos x="661855" y="1464331"/>
                </a:cxn>
                <a:cxn ang="0">
                  <a:pos x="760429" y="1394002"/>
                </a:cxn>
                <a:cxn ang="0">
                  <a:pos x="802675" y="1351804"/>
                </a:cxn>
                <a:cxn ang="0">
                  <a:pos x="844921" y="1323673"/>
                </a:cxn>
                <a:cxn ang="0">
                  <a:pos x="859003" y="1281475"/>
                </a:cxn>
                <a:cxn ang="0">
                  <a:pos x="887167" y="1253343"/>
                </a:cxn>
                <a:cxn ang="0">
                  <a:pos x="915331" y="1168948"/>
                </a:cxn>
                <a:cxn ang="0">
                  <a:pos x="957578" y="1084553"/>
                </a:cxn>
                <a:cxn ang="0">
                  <a:pos x="971659" y="957961"/>
                </a:cxn>
                <a:cxn ang="0">
                  <a:pos x="957578" y="479721"/>
                </a:cxn>
                <a:cxn ang="0">
                  <a:pos x="929413" y="395326"/>
                </a:cxn>
                <a:cxn ang="0">
                  <a:pos x="915331" y="353129"/>
                </a:cxn>
                <a:cxn ang="0">
                  <a:pos x="901249" y="310931"/>
                </a:cxn>
                <a:cxn ang="0">
                  <a:pos x="844921" y="240602"/>
                </a:cxn>
                <a:cxn ang="0">
                  <a:pos x="746347" y="156207"/>
                </a:cxn>
                <a:cxn ang="0">
                  <a:pos x="661855" y="99944"/>
                </a:cxn>
                <a:cxn ang="0">
                  <a:pos x="633691" y="71812"/>
                </a:cxn>
                <a:cxn ang="0">
                  <a:pos x="549199" y="43680"/>
                </a:cxn>
                <a:cxn ang="0">
                  <a:pos x="521035" y="15548"/>
                </a:cxn>
                <a:cxn ang="0">
                  <a:pos x="464707" y="1483"/>
                </a:cxn>
              </a:cxnLst>
              <a:rect l="0" t="0" r="0" b="0"/>
              <a:pathLst>
                <a:path w="970671" h="1634994">
                  <a:moveTo>
                    <a:pt x="0" y="1337914"/>
                  </a:moveTo>
                  <a:cubicBezTo>
                    <a:pt x="4689" y="1351982"/>
                    <a:pt x="6439" y="1367402"/>
                    <a:pt x="14068" y="1380117"/>
                  </a:cubicBezTo>
                  <a:cubicBezTo>
                    <a:pt x="20892" y="1391490"/>
                    <a:pt x="36272" y="1396389"/>
                    <a:pt x="42204" y="1408252"/>
                  </a:cubicBezTo>
                  <a:cubicBezTo>
                    <a:pt x="106866" y="1537574"/>
                    <a:pt x="34909" y="1457227"/>
                    <a:pt x="98474" y="1520794"/>
                  </a:cubicBezTo>
                  <a:cubicBezTo>
                    <a:pt x="103163" y="1534862"/>
                    <a:pt x="102056" y="1552512"/>
                    <a:pt x="112542" y="1562997"/>
                  </a:cubicBezTo>
                  <a:cubicBezTo>
                    <a:pt x="123027" y="1573482"/>
                    <a:pt x="142030" y="1569435"/>
                    <a:pt x="154745" y="1577064"/>
                  </a:cubicBezTo>
                  <a:cubicBezTo>
                    <a:pt x="251295" y="1634994"/>
                    <a:pt x="105529" y="1579418"/>
                    <a:pt x="225084" y="1619267"/>
                  </a:cubicBezTo>
                  <a:cubicBezTo>
                    <a:pt x="271976" y="1614578"/>
                    <a:pt x="319441" y="1613885"/>
                    <a:pt x="365760" y="1605200"/>
                  </a:cubicBezTo>
                  <a:cubicBezTo>
                    <a:pt x="481896" y="1583425"/>
                    <a:pt x="416546" y="1586841"/>
                    <a:pt x="492370" y="1548929"/>
                  </a:cubicBezTo>
                  <a:cubicBezTo>
                    <a:pt x="505633" y="1542297"/>
                    <a:pt x="520505" y="1539550"/>
                    <a:pt x="534573" y="1534861"/>
                  </a:cubicBezTo>
                  <a:cubicBezTo>
                    <a:pt x="543951" y="1520793"/>
                    <a:pt x="548640" y="1502036"/>
                    <a:pt x="562708" y="1492658"/>
                  </a:cubicBezTo>
                  <a:cubicBezTo>
                    <a:pt x="578795" y="1481933"/>
                    <a:pt x="600389" y="1483901"/>
                    <a:pt x="618979" y="1478590"/>
                  </a:cubicBezTo>
                  <a:cubicBezTo>
                    <a:pt x="633237" y="1474516"/>
                    <a:pt x="647114" y="1469212"/>
                    <a:pt x="661182" y="1464523"/>
                  </a:cubicBezTo>
                  <a:cubicBezTo>
                    <a:pt x="727938" y="1397767"/>
                    <a:pt x="692288" y="1416641"/>
                    <a:pt x="759656" y="1394184"/>
                  </a:cubicBezTo>
                  <a:cubicBezTo>
                    <a:pt x="773724" y="1380116"/>
                    <a:pt x="786575" y="1364717"/>
                    <a:pt x="801859" y="1351981"/>
                  </a:cubicBezTo>
                  <a:cubicBezTo>
                    <a:pt x="814847" y="1341157"/>
                    <a:pt x="833500" y="1337048"/>
                    <a:pt x="844062" y="1323846"/>
                  </a:cubicBezTo>
                  <a:cubicBezTo>
                    <a:pt x="853325" y="1312267"/>
                    <a:pt x="850501" y="1294359"/>
                    <a:pt x="858130" y="1281643"/>
                  </a:cubicBezTo>
                  <a:cubicBezTo>
                    <a:pt x="864954" y="1270270"/>
                    <a:pt x="876887" y="1262886"/>
                    <a:pt x="886265" y="1253507"/>
                  </a:cubicBezTo>
                  <a:cubicBezTo>
                    <a:pt x="895643" y="1225372"/>
                    <a:pt x="897949" y="1193777"/>
                    <a:pt x="914400" y="1169101"/>
                  </a:cubicBezTo>
                  <a:cubicBezTo>
                    <a:pt x="950762" y="1114560"/>
                    <a:pt x="937189" y="1142938"/>
                    <a:pt x="956604" y="1084695"/>
                  </a:cubicBezTo>
                  <a:cubicBezTo>
                    <a:pt x="961293" y="1042492"/>
                    <a:pt x="970671" y="1000549"/>
                    <a:pt x="970671" y="958086"/>
                  </a:cubicBezTo>
                  <a:cubicBezTo>
                    <a:pt x="970671" y="798583"/>
                    <a:pt x="968533" y="638840"/>
                    <a:pt x="956604" y="479784"/>
                  </a:cubicBezTo>
                  <a:cubicBezTo>
                    <a:pt x="954386" y="450210"/>
                    <a:pt x="937847" y="423513"/>
                    <a:pt x="928468" y="395378"/>
                  </a:cubicBezTo>
                  <a:lnTo>
                    <a:pt x="914400" y="353175"/>
                  </a:lnTo>
                  <a:cubicBezTo>
                    <a:pt x="909711" y="339107"/>
                    <a:pt x="910819" y="321457"/>
                    <a:pt x="900333" y="310972"/>
                  </a:cubicBezTo>
                  <a:cubicBezTo>
                    <a:pt x="804567" y="215210"/>
                    <a:pt x="950524" y="364840"/>
                    <a:pt x="844062" y="240634"/>
                  </a:cubicBezTo>
                  <a:cubicBezTo>
                    <a:pt x="759531" y="142014"/>
                    <a:pt x="820254" y="218450"/>
                    <a:pt x="745588" y="156227"/>
                  </a:cubicBezTo>
                  <a:cubicBezTo>
                    <a:pt x="675339" y="97685"/>
                    <a:pt x="735348" y="124678"/>
                    <a:pt x="661182" y="99957"/>
                  </a:cubicBezTo>
                  <a:cubicBezTo>
                    <a:pt x="651804" y="90578"/>
                    <a:pt x="644910" y="77752"/>
                    <a:pt x="633047" y="71821"/>
                  </a:cubicBezTo>
                  <a:cubicBezTo>
                    <a:pt x="606521" y="58558"/>
                    <a:pt x="548640" y="43686"/>
                    <a:pt x="548640" y="43686"/>
                  </a:cubicBezTo>
                  <a:cubicBezTo>
                    <a:pt x="539262" y="34307"/>
                    <a:pt x="531878" y="22374"/>
                    <a:pt x="520505" y="15550"/>
                  </a:cubicBezTo>
                  <a:cubicBezTo>
                    <a:pt x="494589" y="0"/>
                    <a:pt x="486573" y="1483"/>
                    <a:pt x="464234" y="1483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8" name="任意多边形 22"/>
            <p:cNvSpPr/>
            <p:nvPr/>
          </p:nvSpPr>
          <p:spPr>
            <a:xfrm>
              <a:off x="0" y="279341"/>
              <a:ext cx="731919" cy="2236315"/>
            </a:xfrm>
            <a:custGeom>
              <a:avLst/>
              <a:gdLst/>
              <a:ahLst/>
              <a:cxnLst>
                <a:cxn ang="0">
                  <a:pos x="731919" y="2236315"/>
                </a:cxn>
                <a:cxn ang="0">
                  <a:pos x="464487" y="2222250"/>
                </a:cxn>
                <a:cxn ang="0">
                  <a:pos x="365960" y="2194121"/>
                </a:cxn>
                <a:cxn ang="0">
                  <a:pos x="351884" y="2151926"/>
                </a:cxn>
                <a:cxn ang="0">
                  <a:pos x="323733" y="2123796"/>
                </a:cxn>
                <a:cxn ang="0">
                  <a:pos x="309658" y="2067537"/>
                </a:cxn>
                <a:cxn ang="0">
                  <a:pos x="281507" y="2039407"/>
                </a:cxn>
                <a:cxn ang="0">
                  <a:pos x="253356" y="1997212"/>
                </a:cxn>
                <a:cxn ang="0">
                  <a:pos x="211130" y="1912823"/>
                </a:cxn>
                <a:cxn ang="0">
                  <a:pos x="182980" y="1828434"/>
                </a:cxn>
                <a:cxn ang="0">
                  <a:pos x="168904" y="1786240"/>
                </a:cxn>
                <a:cxn ang="0">
                  <a:pos x="154828" y="1729980"/>
                </a:cxn>
                <a:cxn ang="0">
                  <a:pos x="126678" y="1645591"/>
                </a:cxn>
                <a:cxn ang="0">
                  <a:pos x="98528" y="1603396"/>
                </a:cxn>
                <a:cxn ang="0">
                  <a:pos x="70376" y="1490877"/>
                </a:cxn>
                <a:cxn ang="0">
                  <a:pos x="42226" y="1378358"/>
                </a:cxn>
                <a:cxn ang="0">
                  <a:pos x="14076" y="1279904"/>
                </a:cxn>
                <a:cxn ang="0">
                  <a:pos x="0" y="1181450"/>
                </a:cxn>
                <a:cxn ang="0">
                  <a:pos x="14076" y="309427"/>
                </a:cxn>
                <a:cxn ang="0">
                  <a:pos x="42226" y="225038"/>
                </a:cxn>
                <a:cxn ang="0">
                  <a:pos x="126678" y="112518"/>
                </a:cxn>
                <a:cxn ang="0">
                  <a:pos x="168904" y="84389"/>
                </a:cxn>
                <a:cxn ang="0">
                  <a:pos x="211130" y="70324"/>
                </a:cxn>
                <a:cxn ang="0">
                  <a:pos x="267432" y="0"/>
                </a:cxn>
              </a:cxnLst>
              <a:rect l="0" t="0" r="0" b="0"/>
              <a:pathLst>
                <a:path w="731520" h="2236763">
                  <a:moveTo>
                    <a:pt x="731520" y="2236763"/>
                  </a:moveTo>
                  <a:cubicBezTo>
                    <a:pt x="642425" y="2232074"/>
                    <a:pt x="553117" y="2230424"/>
                    <a:pt x="464234" y="2222695"/>
                  </a:cubicBezTo>
                  <a:cubicBezTo>
                    <a:pt x="440339" y="2220617"/>
                    <a:pt x="390441" y="2202786"/>
                    <a:pt x="365760" y="2194560"/>
                  </a:cubicBezTo>
                  <a:cubicBezTo>
                    <a:pt x="361071" y="2180492"/>
                    <a:pt x="359321" y="2165073"/>
                    <a:pt x="351692" y="2152357"/>
                  </a:cubicBezTo>
                  <a:cubicBezTo>
                    <a:pt x="344868" y="2140984"/>
                    <a:pt x="329488" y="2136084"/>
                    <a:pt x="323557" y="2124221"/>
                  </a:cubicBezTo>
                  <a:cubicBezTo>
                    <a:pt x="314911" y="2106928"/>
                    <a:pt x="318135" y="2085244"/>
                    <a:pt x="309489" y="2067951"/>
                  </a:cubicBezTo>
                  <a:cubicBezTo>
                    <a:pt x="303558" y="2056088"/>
                    <a:pt x="289639" y="2050172"/>
                    <a:pt x="281354" y="2039815"/>
                  </a:cubicBezTo>
                  <a:cubicBezTo>
                    <a:pt x="270792" y="2026613"/>
                    <a:pt x="262597" y="2011680"/>
                    <a:pt x="253218" y="1997612"/>
                  </a:cubicBezTo>
                  <a:cubicBezTo>
                    <a:pt x="201920" y="1843709"/>
                    <a:pt x="283732" y="2076817"/>
                    <a:pt x="211015" y="1913206"/>
                  </a:cubicBezTo>
                  <a:cubicBezTo>
                    <a:pt x="198970" y="1886105"/>
                    <a:pt x="192258" y="1856935"/>
                    <a:pt x="182880" y="1828800"/>
                  </a:cubicBezTo>
                  <a:cubicBezTo>
                    <a:pt x="178191" y="1814732"/>
                    <a:pt x="172409" y="1800983"/>
                    <a:pt x="168812" y="1786597"/>
                  </a:cubicBezTo>
                  <a:cubicBezTo>
                    <a:pt x="164123" y="1767840"/>
                    <a:pt x="160300" y="1748845"/>
                    <a:pt x="154744" y="1730326"/>
                  </a:cubicBezTo>
                  <a:cubicBezTo>
                    <a:pt x="146222" y="1701920"/>
                    <a:pt x="143060" y="1670596"/>
                    <a:pt x="126609" y="1645920"/>
                  </a:cubicBezTo>
                  <a:cubicBezTo>
                    <a:pt x="117231" y="1631852"/>
                    <a:pt x="106035" y="1618839"/>
                    <a:pt x="98474" y="1603717"/>
                  </a:cubicBezTo>
                  <a:cubicBezTo>
                    <a:pt x="83106" y="1572981"/>
                    <a:pt x="77218" y="1520988"/>
                    <a:pt x="70338" y="1491175"/>
                  </a:cubicBezTo>
                  <a:cubicBezTo>
                    <a:pt x="61643" y="1453497"/>
                    <a:pt x="51581" y="1416148"/>
                    <a:pt x="42203" y="1378634"/>
                  </a:cubicBezTo>
                  <a:cubicBezTo>
                    <a:pt x="24540" y="1307981"/>
                    <a:pt x="34248" y="1340702"/>
                    <a:pt x="14068" y="1280160"/>
                  </a:cubicBezTo>
                  <a:cubicBezTo>
                    <a:pt x="9379" y="1247335"/>
                    <a:pt x="0" y="1214844"/>
                    <a:pt x="0" y="1181686"/>
                  </a:cubicBezTo>
                  <a:cubicBezTo>
                    <a:pt x="0" y="890916"/>
                    <a:pt x="1252" y="599977"/>
                    <a:pt x="14068" y="309489"/>
                  </a:cubicBezTo>
                  <a:cubicBezTo>
                    <a:pt x="15375" y="279861"/>
                    <a:pt x="25752" y="249759"/>
                    <a:pt x="42203" y="225083"/>
                  </a:cubicBezTo>
                  <a:cubicBezTo>
                    <a:pt x="67914" y="186517"/>
                    <a:pt x="89436" y="142279"/>
                    <a:pt x="126609" y="112541"/>
                  </a:cubicBezTo>
                  <a:cubicBezTo>
                    <a:pt x="139811" y="101979"/>
                    <a:pt x="153690" y="91967"/>
                    <a:pt x="168812" y="84406"/>
                  </a:cubicBezTo>
                  <a:cubicBezTo>
                    <a:pt x="182075" y="77774"/>
                    <a:pt x="196947" y="75027"/>
                    <a:pt x="211015" y="70338"/>
                  </a:cubicBezTo>
                  <a:cubicBezTo>
                    <a:pt x="270602" y="10751"/>
                    <a:pt x="267286" y="40593"/>
                    <a:pt x="267286" y="0"/>
                  </a:cubicBezTo>
                </a:path>
              </a:pathLst>
            </a:custGeom>
            <a:noFill/>
            <a:ln w="28575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19" name="组合 28718"/>
          <p:cNvGrpSpPr/>
          <p:nvPr/>
        </p:nvGrpSpPr>
        <p:grpSpPr>
          <a:xfrm>
            <a:off x="682625" y="424180"/>
            <a:ext cx="2789555" cy="920750"/>
            <a:chOff x="0" y="0"/>
            <a:chExt cx="2231" cy="580"/>
          </a:xfrm>
        </p:grpSpPr>
        <p:pic>
          <p:nvPicPr>
            <p:cNvPr id="28720" name="圆角矩形 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21" name="文本框 28720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/>
          <p:nvPr/>
        </p:nvSpPr>
        <p:spPr>
          <a:xfrm>
            <a:off x="668020" y="1559560"/>
            <a:ext cx="8064500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）排除故障后，再次闭合开关，移动滑动变阻器的滑片，当电压表的示数为</a:t>
            </a:r>
            <a:r>
              <a:rPr lang="en-US" altLang="x-none" sz="2800" b="1">
                <a:latin typeface="Times New Roman" panose="02020603050405020304" pitchFamily="18" charset="0"/>
              </a:rPr>
              <a:t>2 V </a:t>
            </a:r>
            <a:r>
              <a:rPr lang="zh-CN" altLang="en-US" sz="2800" b="1" dirty="0">
                <a:latin typeface="Times New Roman" panose="02020603050405020304" pitchFamily="18" charset="0"/>
              </a:rPr>
              <a:t>时，电流表的示数如图所示，此时电流为</a:t>
            </a:r>
            <a:r>
              <a:rPr lang="en-US" altLang="x-none" sz="2800" b="1">
                <a:latin typeface="Times New Roman" panose="02020603050405020304" pitchFamily="18" charset="0"/>
              </a:rPr>
              <a:t>____A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，小灯泡的功率为</a:t>
            </a:r>
            <a:r>
              <a:rPr lang="en-US" altLang="x-none" sz="2800" b="1">
                <a:latin typeface="Times New Roman" panose="02020603050405020304" pitchFamily="18" charset="0"/>
              </a:rPr>
              <a:t>___W</a:t>
            </a:r>
            <a:r>
              <a:rPr lang="zh-CN" altLang="en-US" sz="2800" b="1" dirty="0">
                <a:latin typeface="Times New Roman" panose="02020603050405020304" pitchFamily="18" charset="0"/>
              </a:rPr>
              <a:t>。    </a:t>
            </a:r>
          </a:p>
        </p:txBody>
      </p:sp>
      <p:sp>
        <p:nvSpPr>
          <p:cNvPr id="27651" name="Text Box 10"/>
          <p:cNvSpPr txBox="1"/>
          <p:nvPr/>
        </p:nvSpPr>
        <p:spPr>
          <a:xfrm>
            <a:off x="5455920" y="2659380"/>
            <a:ext cx="9080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0.3</a:t>
            </a:r>
          </a:p>
        </p:txBody>
      </p:sp>
      <p:sp>
        <p:nvSpPr>
          <p:cNvPr id="27652" name="Text Box 11"/>
          <p:cNvSpPr txBox="1"/>
          <p:nvPr/>
        </p:nvSpPr>
        <p:spPr>
          <a:xfrm>
            <a:off x="1423670" y="3180080"/>
            <a:ext cx="9017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0.6</a:t>
            </a:r>
          </a:p>
        </p:txBody>
      </p:sp>
      <p:pic>
        <p:nvPicPr>
          <p:cNvPr id="27653" name="Picture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0" y="3348355"/>
            <a:ext cx="3781425" cy="34436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5" name="组合 27654"/>
          <p:cNvGrpSpPr/>
          <p:nvPr/>
        </p:nvGrpSpPr>
        <p:grpSpPr>
          <a:xfrm>
            <a:off x="668020" y="638810"/>
            <a:ext cx="2789555" cy="920750"/>
            <a:chOff x="0" y="0"/>
            <a:chExt cx="2231" cy="580"/>
          </a:xfrm>
        </p:grpSpPr>
        <p:pic>
          <p:nvPicPr>
            <p:cNvPr id="27656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文本框 2765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/>
          <p:nvPr/>
        </p:nvSpPr>
        <p:spPr>
          <a:xfrm>
            <a:off x="805815" y="1544320"/>
            <a:ext cx="8172450" cy="201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．小灯泡上标有“</a:t>
            </a:r>
            <a:r>
              <a:rPr lang="en-US" altLang="x-none" sz="2800" b="1">
                <a:latin typeface="Times New Roman" panose="02020603050405020304" pitchFamily="18" charset="0"/>
              </a:rPr>
              <a:t>6 V  3 W</a:t>
            </a:r>
            <a:r>
              <a:rPr lang="zh-CN" altLang="en-US" sz="2800" b="1" dirty="0">
                <a:latin typeface="Times New Roman" panose="02020603050405020304" pitchFamily="18" charset="0"/>
              </a:rPr>
              <a:t>”字样，将这盏灯接到</a:t>
            </a:r>
            <a:r>
              <a:rPr lang="en-US" altLang="x-none" sz="2800" b="1">
                <a:latin typeface="Times New Roman" panose="02020603050405020304" pitchFamily="18" charset="0"/>
              </a:rPr>
              <a:t>3 V</a:t>
            </a:r>
            <a:r>
              <a:rPr lang="zh-CN" altLang="en-US" sz="2800" b="1" dirty="0">
                <a:latin typeface="Times New Roman" panose="02020603050405020304" pitchFamily="18" charset="0"/>
              </a:rPr>
              <a:t>电压下，它比正常发光时</a:t>
            </a:r>
            <a:r>
              <a:rPr lang="en-US" altLang="x-none" sz="2800" b="1">
                <a:latin typeface="Times New Roman" panose="02020603050405020304" pitchFamily="18" charset="0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</a:rPr>
              <a:t>（选填“亮”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或“暗”），这时它的实际功率为</a:t>
            </a:r>
            <a:r>
              <a:rPr lang="en-US" altLang="x-none" sz="2800" b="1">
                <a:latin typeface="Times New Roman" panose="02020603050405020304" pitchFamily="18" charset="0"/>
              </a:rPr>
              <a:t>_____W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6627" name="Text Box 5"/>
          <p:cNvSpPr txBox="1"/>
          <p:nvPr/>
        </p:nvSpPr>
        <p:spPr>
          <a:xfrm>
            <a:off x="6155690" y="2285365"/>
            <a:ext cx="7416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暗</a:t>
            </a:r>
          </a:p>
        </p:txBody>
      </p:sp>
      <p:sp>
        <p:nvSpPr>
          <p:cNvPr id="26628" name="Text Box 6"/>
          <p:cNvSpPr txBox="1"/>
          <p:nvPr/>
        </p:nvSpPr>
        <p:spPr>
          <a:xfrm>
            <a:off x="6278245" y="3006090"/>
            <a:ext cx="8572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solidFill>
                  <a:srgbClr val="C00000"/>
                </a:solidFill>
                <a:latin typeface="Times New Roman" panose="02020603050405020304" pitchFamily="18" charset="0"/>
              </a:rPr>
              <a:t>0.75</a:t>
            </a:r>
          </a:p>
        </p:txBody>
      </p:sp>
      <p:grpSp>
        <p:nvGrpSpPr>
          <p:cNvPr id="26630" name="组合 26629"/>
          <p:cNvGrpSpPr/>
          <p:nvPr/>
        </p:nvGrpSpPr>
        <p:grpSpPr>
          <a:xfrm>
            <a:off x="805815" y="623570"/>
            <a:ext cx="2789555" cy="920750"/>
            <a:chOff x="0" y="0"/>
            <a:chExt cx="2231" cy="580"/>
          </a:xfrm>
        </p:grpSpPr>
        <p:pic>
          <p:nvPicPr>
            <p:cNvPr id="26631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663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3" name="组合 25612"/>
          <p:cNvGrpSpPr/>
          <p:nvPr/>
        </p:nvGrpSpPr>
        <p:grpSpPr>
          <a:xfrm>
            <a:off x="1326515" y="1067435"/>
            <a:ext cx="2789555" cy="920750"/>
            <a:chOff x="0" y="0"/>
            <a:chExt cx="2231" cy="580"/>
          </a:xfrm>
        </p:grpSpPr>
        <p:pic>
          <p:nvPicPr>
            <p:cNvPr id="25614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5" name="文本框 2561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25616" name="组合 25615"/>
          <p:cNvGrpSpPr/>
          <p:nvPr/>
        </p:nvGrpSpPr>
        <p:grpSpPr>
          <a:xfrm>
            <a:off x="2621915" y="3140710"/>
            <a:ext cx="3060700" cy="2468245"/>
            <a:chOff x="0" y="0"/>
            <a:chExt cx="1674" cy="1555"/>
          </a:xfrm>
        </p:grpSpPr>
        <p:pic>
          <p:nvPicPr>
            <p:cNvPr id="25617" name="单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8" name="文本框 25617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小灯泡</a:t>
              </a:r>
            </a:p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电功率的</a:t>
              </a:r>
            </a:p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测量</a:t>
              </a:r>
            </a:p>
          </p:txBody>
        </p:sp>
      </p:grpSp>
      <p:grpSp>
        <p:nvGrpSpPr>
          <p:cNvPr id="25619" name="组合 25618"/>
          <p:cNvGrpSpPr/>
          <p:nvPr/>
        </p:nvGrpSpPr>
        <p:grpSpPr>
          <a:xfrm>
            <a:off x="5106670" y="3213735"/>
            <a:ext cx="3168650" cy="2470150"/>
            <a:chOff x="0" y="0"/>
            <a:chExt cx="1996" cy="1556"/>
          </a:xfrm>
        </p:grpSpPr>
        <p:grpSp>
          <p:nvGrpSpPr>
            <p:cNvPr id="25620" name="组合 25619"/>
            <p:cNvGrpSpPr/>
            <p:nvPr/>
          </p:nvGrpSpPr>
          <p:grpSpPr>
            <a:xfrm>
              <a:off x="0" y="0"/>
              <a:ext cx="1996" cy="1556"/>
              <a:chOff x="0" y="0"/>
              <a:chExt cx="1682" cy="1556"/>
            </a:xfrm>
          </p:grpSpPr>
          <p:pic>
            <p:nvPicPr>
              <p:cNvPr id="25621" name="单圆角矩形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682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22" name="文本框 25621"/>
              <p:cNvSpPr txBox="1"/>
              <p:nvPr/>
            </p:nvSpPr>
            <p:spPr>
              <a:xfrm>
                <a:off x="597" y="65"/>
                <a:ext cx="937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实验的</a:t>
                </a:r>
              </a:p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操作过程</a:t>
                </a:r>
              </a:p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和分析</a:t>
                </a:r>
              </a:p>
            </p:txBody>
          </p:sp>
        </p:grpSp>
        <p:grpSp>
          <p:nvGrpSpPr>
            <p:cNvPr id="25623" name="组合 25622"/>
            <p:cNvGrpSpPr/>
            <p:nvPr/>
          </p:nvGrpSpPr>
          <p:grpSpPr>
            <a:xfrm>
              <a:off x="49" y="249"/>
              <a:ext cx="387" cy="837"/>
              <a:chOff x="0" y="0"/>
              <a:chExt cx="387" cy="837"/>
            </a:xfrm>
          </p:grpSpPr>
          <p:pic>
            <p:nvPicPr>
              <p:cNvPr id="25624" name="燕尾形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387" cy="8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25" name="文本框 25624"/>
              <p:cNvSpPr txBox="1"/>
              <p:nvPr/>
            </p:nvSpPr>
            <p:spPr>
              <a:xfrm>
                <a:off x="36" y="24"/>
                <a:ext cx="315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2800" dirty="0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2"/>
          <p:cNvSpPr/>
          <p:nvPr/>
        </p:nvSpPr>
        <p:spPr>
          <a:xfrm>
            <a:off x="784225" y="2516505"/>
            <a:ext cx="1026922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常用的小灯泡标着额定电压（如 </a:t>
            </a:r>
            <a:r>
              <a:rPr lang="en-US" altLang="x-none" sz="2800" b="1">
                <a:latin typeface="Times New Roman" panose="02020603050405020304" pitchFamily="18" charset="0"/>
              </a:rPr>
              <a:t>2.5 V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x-none" sz="2800" b="1">
                <a:latin typeface="Times New Roman" panose="02020603050405020304" pitchFamily="18" charset="0"/>
              </a:rPr>
              <a:t>3.8 V</a:t>
            </a:r>
            <a:r>
              <a:rPr lang="zh-CN" altLang="en-US" sz="2800" b="1" dirty="0">
                <a:latin typeface="Times New Roman" panose="02020603050405020304" pitchFamily="18" charset="0"/>
              </a:rPr>
              <a:t>），而未标明额定功率。例如一盏小灯泡额定电压为 </a:t>
            </a:r>
            <a:r>
              <a:rPr lang="en-US" altLang="x-none" sz="2800" b="1">
                <a:latin typeface="Times New Roman" panose="02020603050405020304" pitchFamily="18" charset="0"/>
              </a:rPr>
              <a:t>2.5 V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，如何测出它的额定电功率</a:t>
            </a:r>
            <a:r>
              <a:rPr lang="en-US" altLang="x-none" sz="2800" b="1">
                <a:latin typeface="Times New Roman" panose="02020603050405020304" pitchFamily="18" charset="0"/>
              </a:rPr>
              <a:t>? </a:t>
            </a:r>
          </a:p>
        </p:txBody>
      </p:sp>
      <p:grpSp>
        <p:nvGrpSpPr>
          <p:cNvPr id="4110" name="组合 4109"/>
          <p:cNvGrpSpPr/>
          <p:nvPr/>
        </p:nvGrpSpPr>
        <p:grpSpPr>
          <a:xfrm>
            <a:off x="784225" y="1235710"/>
            <a:ext cx="3505200" cy="920750"/>
            <a:chOff x="0" y="0"/>
            <a:chExt cx="2231" cy="580"/>
          </a:xfrm>
        </p:grpSpPr>
        <p:pic>
          <p:nvPicPr>
            <p:cNvPr id="4111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文本框 411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/>
          <p:nvPr/>
        </p:nvSpPr>
        <p:spPr>
          <a:xfrm>
            <a:off x="882650" y="1727835"/>
            <a:ext cx="7489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　　　　测量小灯泡的电功率。 </a:t>
            </a:r>
          </a:p>
        </p:txBody>
      </p:sp>
      <p:sp>
        <p:nvSpPr>
          <p:cNvPr id="37892" name="矩形 7"/>
          <p:cNvSpPr/>
          <p:nvPr/>
        </p:nvSpPr>
        <p:spPr>
          <a:xfrm>
            <a:off x="3151505" y="2627630"/>
            <a:ext cx="1623695" cy="519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 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7893" name="矩形 8"/>
          <p:cNvSpPr/>
          <p:nvPr/>
        </p:nvSpPr>
        <p:spPr>
          <a:xfrm>
            <a:off x="3043555" y="3126105"/>
            <a:ext cx="7724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电源、开关、导线、电流表、电压表、滑动变阻器、小灯泡（额定电压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2.5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37895" name="组合 37894"/>
          <p:cNvGrpSpPr/>
          <p:nvPr/>
        </p:nvGrpSpPr>
        <p:grpSpPr>
          <a:xfrm>
            <a:off x="882650" y="807085"/>
            <a:ext cx="2789555" cy="920750"/>
            <a:chOff x="0" y="0"/>
            <a:chExt cx="2231" cy="580"/>
          </a:xfrm>
        </p:grpSpPr>
        <p:pic>
          <p:nvPicPr>
            <p:cNvPr id="37896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7" name="文本框 3789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学生实验</a:t>
              </a:r>
            </a:p>
          </p:txBody>
        </p:sp>
      </p:grpSp>
      <p:sp>
        <p:nvSpPr>
          <p:cNvPr id="37898" name="Rectangle 2"/>
          <p:cNvSpPr/>
          <p:nvPr/>
        </p:nvSpPr>
        <p:spPr>
          <a:xfrm>
            <a:off x="882650" y="1871980"/>
            <a:ext cx="2024380" cy="53848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实验目的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37899" name="Rectangle 2"/>
          <p:cNvSpPr/>
          <p:nvPr/>
        </p:nvSpPr>
        <p:spPr>
          <a:xfrm>
            <a:off x="882650" y="2632710"/>
            <a:ext cx="2024380" cy="53784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实验原理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7900" name="Rectangle 2"/>
          <p:cNvSpPr/>
          <p:nvPr/>
        </p:nvSpPr>
        <p:spPr>
          <a:xfrm>
            <a:off x="882650" y="3350260"/>
            <a:ext cx="2024380" cy="53784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实验器材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7901" name="Rectangle 2"/>
          <p:cNvSpPr/>
          <p:nvPr/>
        </p:nvSpPr>
        <p:spPr>
          <a:xfrm>
            <a:off x="2351405" y="4779645"/>
            <a:ext cx="7489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请根据实验原理画出实验电路图。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8" grpId="0" bldLvl="0" animBg="1"/>
      <p:bldP spid="37899" grpId="0" bldLvl="0" animBg="1"/>
      <p:bldP spid="3790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9"/>
          <p:cNvSpPr/>
          <p:nvPr/>
        </p:nvSpPr>
        <p:spPr>
          <a:xfrm>
            <a:off x="867410" y="994410"/>
            <a:ext cx="33845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实验电路图：</a:t>
            </a:r>
          </a:p>
        </p:txBody>
      </p:sp>
      <p:grpSp>
        <p:nvGrpSpPr>
          <p:cNvPr id="36902" name="组合 36901"/>
          <p:cNvGrpSpPr/>
          <p:nvPr/>
        </p:nvGrpSpPr>
        <p:grpSpPr>
          <a:xfrm>
            <a:off x="2303731" y="1802765"/>
            <a:ext cx="5508625" cy="4068445"/>
            <a:chOff x="1066" y="981"/>
            <a:chExt cx="3470" cy="2563"/>
          </a:xfrm>
        </p:grpSpPr>
        <p:grpSp>
          <p:nvGrpSpPr>
            <p:cNvPr id="36899" name="组合 36898"/>
            <p:cNvGrpSpPr/>
            <p:nvPr/>
          </p:nvGrpSpPr>
          <p:grpSpPr>
            <a:xfrm>
              <a:off x="1066" y="981"/>
              <a:ext cx="3470" cy="2563"/>
              <a:chOff x="1066" y="981"/>
              <a:chExt cx="3470" cy="2563"/>
            </a:xfrm>
          </p:grpSpPr>
          <p:sp>
            <p:nvSpPr>
              <p:cNvPr id="36867" name="Rectangle 72"/>
              <p:cNvSpPr/>
              <p:nvPr/>
            </p:nvSpPr>
            <p:spPr>
              <a:xfrm>
                <a:off x="1066" y="981"/>
                <a:ext cx="3470" cy="256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6868" name="组合 36867"/>
              <p:cNvGrpSpPr/>
              <p:nvPr/>
            </p:nvGrpSpPr>
            <p:grpSpPr>
              <a:xfrm>
                <a:off x="1497" y="1095"/>
                <a:ext cx="2861" cy="1939"/>
                <a:chOff x="0" y="0"/>
                <a:chExt cx="4541497" cy="3077654"/>
              </a:xfrm>
            </p:grpSpPr>
            <p:sp>
              <p:nvSpPr>
                <p:cNvPr id="36869" name="Line 40"/>
                <p:cNvSpPr/>
                <p:nvPr/>
              </p:nvSpPr>
              <p:spPr>
                <a:xfrm>
                  <a:off x="1510506" y="1002792"/>
                  <a:ext cx="268128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0" name="Line 41"/>
                <p:cNvSpPr/>
                <p:nvPr/>
              </p:nvSpPr>
              <p:spPr>
                <a:xfrm>
                  <a:off x="794" y="1002792"/>
                  <a:ext cx="871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1" name="Line 42"/>
                <p:cNvSpPr/>
                <p:nvPr/>
              </p:nvSpPr>
              <p:spPr>
                <a:xfrm rot="16200000">
                  <a:off x="-943769" y="1948942"/>
                  <a:ext cx="1887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2" name="Line 43"/>
                <p:cNvSpPr/>
                <p:nvPr/>
              </p:nvSpPr>
              <p:spPr>
                <a:xfrm>
                  <a:off x="794" y="2891917"/>
                  <a:ext cx="14430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3" name="Line 44"/>
                <p:cNvSpPr/>
                <p:nvPr/>
              </p:nvSpPr>
              <p:spPr>
                <a:xfrm>
                  <a:off x="1874044" y="2891917"/>
                  <a:ext cx="108267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4" name="Line 45"/>
                <p:cNvSpPr/>
                <p:nvPr/>
              </p:nvSpPr>
              <p:spPr>
                <a:xfrm>
                  <a:off x="3045619" y="2891917"/>
                  <a:ext cx="114617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5" name="Line 46"/>
                <p:cNvSpPr/>
                <p:nvPr/>
              </p:nvSpPr>
              <p:spPr>
                <a:xfrm rot="16200000">
                  <a:off x="3247231" y="1948942"/>
                  <a:ext cx="1887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76" name="Oval 47"/>
                <p:cNvSpPr/>
                <p:nvPr/>
              </p:nvSpPr>
              <p:spPr>
                <a:xfrm>
                  <a:off x="3918557" y="1728192"/>
                  <a:ext cx="533400" cy="531813"/>
                </a:xfrm>
                <a:prstGeom prst="ellipse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877" name="AutoShape 48"/>
                <p:cNvSpPr/>
                <p:nvPr/>
              </p:nvSpPr>
              <p:spPr>
                <a:xfrm>
                  <a:off x="2442393" y="720080"/>
                  <a:ext cx="520700" cy="519113"/>
                </a:xfrm>
                <a:prstGeom prst="flowChartSummingJunction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878" name="Rectangle 51"/>
                <p:cNvSpPr/>
                <p:nvPr/>
              </p:nvSpPr>
              <p:spPr>
                <a:xfrm>
                  <a:off x="267494" y="856742"/>
                  <a:ext cx="846138" cy="298450"/>
                </a:xfrm>
                <a:prstGeom prst="rect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879" name="Line 52"/>
                <p:cNvSpPr/>
                <p:nvPr/>
              </p:nvSpPr>
              <p:spPr>
                <a:xfrm>
                  <a:off x="689769" y="345567"/>
                  <a:ext cx="8207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80" name="Line 54"/>
                <p:cNvSpPr/>
                <p:nvPr/>
              </p:nvSpPr>
              <p:spPr>
                <a:xfrm rot="16200000">
                  <a:off x="1181889" y="674174"/>
                  <a:ext cx="65722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6881" name="组合 36880"/>
                <p:cNvGrpSpPr/>
                <p:nvPr/>
              </p:nvGrpSpPr>
              <p:grpSpPr>
                <a:xfrm flipV="1">
                  <a:off x="2126225" y="252028"/>
                  <a:ext cx="1119187" cy="766763"/>
                  <a:chOff x="0" y="0"/>
                  <a:chExt cx="1119187" cy="766763"/>
                </a:xfrm>
              </p:grpSpPr>
              <p:sp>
                <p:nvSpPr>
                  <p:cNvPr id="36882" name="Line 53"/>
                  <p:cNvSpPr/>
                  <p:nvPr/>
                </p:nvSpPr>
                <p:spPr>
                  <a:xfrm rot="16200000">
                    <a:off x="-383381" y="383381"/>
                    <a:ext cx="766763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883" name="Line 55"/>
                  <p:cNvSpPr/>
                  <p:nvPr/>
                </p:nvSpPr>
                <p:spPr>
                  <a:xfrm rot="16200000">
                    <a:off x="735801" y="383381"/>
                    <a:ext cx="766763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884" name="Line 57"/>
                  <p:cNvSpPr/>
                  <p:nvPr/>
                </p:nvSpPr>
                <p:spPr>
                  <a:xfrm>
                    <a:off x="793" y="753269"/>
                    <a:ext cx="1106488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6885" name="Line 59"/>
                <p:cNvSpPr/>
                <p:nvPr/>
              </p:nvSpPr>
              <p:spPr>
                <a:xfrm rot="16200000">
                  <a:off x="429418" y="594804"/>
                  <a:ext cx="520700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stealth" w="lg" len="lg"/>
                  <a:tailEnd type="none" w="med" len="med"/>
                </a:ln>
              </p:spPr>
            </p:sp>
            <p:sp>
              <p:nvSpPr>
                <p:cNvPr id="36886" name="Line 61"/>
                <p:cNvSpPr/>
                <p:nvPr/>
              </p:nvSpPr>
              <p:spPr>
                <a:xfrm flipV="1">
                  <a:off x="1466056" y="2636329"/>
                  <a:ext cx="479425" cy="212725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6887" name="组合 36886"/>
                <p:cNvGrpSpPr/>
                <p:nvPr/>
              </p:nvGrpSpPr>
              <p:grpSpPr>
                <a:xfrm flipH="1">
                  <a:off x="2961481" y="2690304"/>
                  <a:ext cx="80963" cy="387350"/>
                  <a:chOff x="0" y="0"/>
                  <a:chExt cx="61" cy="294"/>
                </a:xfrm>
              </p:grpSpPr>
              <p:sp>
                <p:nvSpPr>
                  <p:cNvPr id="36888" name="Line 62"/>
                  <p:cNvSpPr/>
                  <p:nvPr/>
                </p:nvSpPr>
                <p:spPr>
                  <a:xfrm rot="16200000">
                    <a:off x="-86" y="147"/>
                    <a:ext cx="294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889" name="Line 64"/>
                  <p:cNvSpPr/>
                  <p:nvPr/>
                </p:nvSpPr>
                <p:spPr>
                  <a:xfrm rot="16200000">
                    <a:off x="-75" y="147"/>
                    <a:ext cx="150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6890" name="Oval 60"/>
                <p:cNvSpPr/>
                <p:nvPr/>
              </p:nvSpPr>
              <p:spPr>
                <a:xfrm>
                  <a:off x="1404144" y="2825242"/>
                  <a:ext cx="101600" cy="100013"/>
                </a:xfrm>
                <a:prstGeom prst="ellipse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36891" name="组合 36890"/>
                <p:cNvGrpSpPr/>
                <p:nvPr/>
              </p:nvGrpSpPr>
              <p:grpSpPr>
                <a:xfrm>
                  <a:off x="2434525" y="0"/>
                  <a:ext cx="612775" cy="533400"/>
                  <a:chOff x="0" y="0"/>
                  <a:chExt cx="612775" cy="533400"/>
                </a:xfrm>
              </p:grpSpPr>
              <p:sp>
                <p:nvSpPr>
                  <p:cNvPr id="36892" name="Oval 56"/>
                  <p:cNvSpPr/>
                  <p:nvPr/>
                </p:nvSpPr>
                <p:spPr>
                  <a:xfrm>
                    <a:off x="0" y="0"/>
                    <a:ext cx="533400" cy="5334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18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6893" name="Rectangle 58"/>
                  <p:cNvSpPr/>
                  <p:nvPr/>
                </p:nvSpPr>
                <p:spPr>
                  <a:xfrm>
                    <a:off x="53975" y="42863"/>
                    <a:ext cx="558800" cy="4889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x-none" sz="2600" b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V</a:t>
                    </a:r>
                  </a:p>
                </p:txBody>
              </p:sp>
            </p:grpSp>
            <p:sp>
              <p:nvSpPr>
                <p:cNvPr id="36894" name="Rectangle 67"/>
                <p:cNvSpPr/>
                <p:nvPr/>
              </p:nvSpPr>
              <p:spPr>
                <a:xfrm>
                  <a:off x="3982697" y="1729860"/>
                  <a:ext cx="558800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x-none" sz="26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A</a:t>
                  </a:r>
                </a:p>
              </p:txBody>
            </p:sp>
            <p:sp>
              <p:nvSpPr>
                <p:cNvPr id="36895" name="Rectangle 69"/>
                <p:cNvSpPr/>
                <p:nvPr/>
              </p:nvSpPr>
              <p:spPr>
                <a:xfrm>
                  <a:off x="2123281" y="504056"/>
                  <a:ext cx="585788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x-none" sz="26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L</a:t>
                  </a:r>
                </a:p>
              </p:txBody>
            </p:sp>
            <p:sp>
              <p:nvSpPr>
                <p:cNvPr id="36896" name="Rectangle 70"/>
                <p:cNvSpPr/>
                <p:nvPr/>
              </p:nvSpPr>
              <p:spPr>
                <a:xfrm>
                  <a:off x="254794" y="369379"/>
                  <a:ext cx="585788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x-none" sz="26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P</a:t>
                  </a:r>
                </a:p>
              </p:txBody>
            </p:sp>
          </p:grpSp>
          <p:sp>
            <p:nvSpPr>
              <p:cNvPr id="36898" name="文本框 36897"/>
              <p:cNvSpPr txBox="1"/>
              <p:nvPr/>
            </p:nvSpPr>
            <p:spPr>
              <a:xfrm>
                <a:off x="2449" y="2500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</a:rPr>
                  <a:t>S</a:t>
                </a:r>
              </a:p>
            </p:txBody>
          </p:sp>
        </p:grpSp>
        <p:sp>
          <p:nvSpPr>
            <p:cNvPr id="36900" name="椭圆 36899"/>
            <p:cNvSpPr/>
            <p:nvPr/>
          </p:nvSpPr>
          <p:spPr>
            <a:xfrm>
              <a:off x="2812" y="1706"/>
              <a:ext cx="45" cy="4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1" name="椭圆 36900"/>
            <p:cNvSpPr/>
            <p:nvPr/>
          </p:nvSpPr>
          <p:spPr>
            <a:xfrm>
              <a:off x="3515" y="1706"/>
              <a:ext cx="45" cy="4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/>
          <p:nvPr/>
        </p:nvSpPr>
        <p:spPr>
          <a:xfrm>
            <a:off x="875030" y="1878330"/>
            <a:ext cx="64376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）移动变阻器的滑片使小灯泡两端的电压分别为额定电压、低于额定电压、高于额定电压（约 </a:t>
            </a:r>
            <a:r>
              <a:rPr lang="en-US" altLang="x-none" sz="2800" b="1">
                <a:latin typeface="Times New Roman" panose="02020603050405020304" pitchFamily="18" charset="0"/>
              </a:rPr>
              <a:t>1.2</a:t>
            </a:r>
            <a:r>
              <a:rPr lang="en-US" altLang="x-none" sz="2800" b="1" i="1"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 dirty="0">
                <a:latin typeface="Times New Roman" panose="02020603050405020304" pitchFamily="18" charset="0"/>
              </a:rPr>
              <a:t>额</a:t>
            </a:r>
            <a:r>
              <a:rPr lang="zh-CN" altLang="en-US" sz="2800" b="1" dirty="0">
                <a:latin typeface="Times New Roman" panose="02020603050405020304" pitchFamily="18" charset="0"/>
              </a:rPr>
              <a:t>） 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）记录电压值，电流值，同时观察比较灯的亮度有何区别。</a:t>
            </a:r>
          </a:p>
        </p:txBody>
      </p:sp>
      <p:sp>
        <p:nvSpPr>
          <p:cNvPr id="35846" name="Rectangle 2"/>
          <p:cNvSpPr/>
          <p:nvPr/>
        </p:nvSpPr>
        <p:spPr>
          <a:xfrm>
            <a:off x="545465" y="868045"/>
            <a:ext cx="2076450" cy="52197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实验要求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35847" name="TextBox 5"/>
          <p:cNvSpPr/>
          <p:nvPr/>
        </p:nvSpPr>
        <p:spPr>
          <a:xfrm>
            <a:off x="7459980" y="2633345"/>
            <a:ext cx="4065905" cy="181361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提示：注意电流表与电压表的量程、滑动变阻器的使用方法。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/>
          <p:nvPr/>
        </p:nvSpPr>
        <p:spPr>
          <a:xfrm>
            <a:off x="1403350" y="1391285"/>
            <a:ext cx="8029575" cy="4963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）将电压表和电流表指针调零，断开开关，按照电路图连接电路，将滑动变阻器滑片放在阻值最大处。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）闭合开关，调节滑动变阻器滑片，使电压表示数依次为</a:t>
            </a:r>
            <a:r>
              <a:rPr lang="en-US" altLang="x-none" sz="2800" b="1">
                <a:latin typeface="Times New Roman" panose="02020603050405020304" pitchFamily="18" charset="0"/>
              </a:rPr>
              <a:t>2.5 V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x-none" sz="2800" b="1">
                <a:latin typeface="Times New Roman" panose="02020603050405020304" pitchFamily="18" charset="0"/>
              </a:rPr>
              <a:t>2 V</a:t>
            </a:r>
            <a:r>
              <a:rPr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lang="en-US" altLang="x-none" sz="2800" b="1">
                <a:latin typeface="Times New Roman" panose="02020603050405020304" pitchFamily="18" charset="0"/>
              </a:rPr>
              <a:t>3 V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，依次记下电压表示数</a:t>
            </a:r>
            <a:r>
              <a:rPr lang="en-US" altLang="x-none" sz="2800" b="1" i="1">
                <a:latin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</a:rPr>
              <a:t>和对应的电流表示数</a:t>
            </a:r>
            <a:r>
              <a:rPr lang="en-US" altLang="x-none" sz="2800" b="1" i="1"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，分别将</a:t>
            </a:r>
            <a:r>
              <a:rPr lang="en-US" altLang="x-none" sz="2800" b="1" i="1">
                <a:latin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x-none" sz="2800" b="1" i="1"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latin typeface="Times New Roman" panose="02020603050405020304" pitchFamily="18" charset="0"/>
              </a:rPr>
              <a:t>记录在表格中；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）观察并比较三次小灯泡的发光情况，将现象记录在表格中。</a:t>
            </a:r>
          </a:p>
        </p:txBody>
      </p:sp>
      <p:sp>
        <p:nvSpPr>
          <p:cNvPr id="34821" name="Rectangle 2"/>
          <p:cNvSpPr/>
          <p:nvPr/>
        </p:nvSpPr>
        <p:spPr>
          <a:xfrm>
            <a:off x="1403350" y="852805"/>
            <a:ext cx="2024380" cy="53848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实验步骤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47" name="表格 33946"/>
          <p:cNvGraphicFramePr/>
          <p:nvPr/>
        </p:nvGraphicFramePr>
        <p:xfrm>
          <a:off x="698500" y="2799080"/>
          <a:ext cx="10703560" cy="3093720"/>
        </p:xfrm>
        <a:graphic>
          <a:graphicData uri="http://schemas.openxmlformats.org/drawingml/2006/table">
            <a:tbl>
              <a:tblPr/>
              <a:tblGrid>
                <a:gridCol w="1256665"/>
                <a:gridCol w="2000885"/>
                <a:gridCol w="2141220"/>
                <a:gridCol w="2465070"/>
                <a:gridCol w="2839720"/>
              </a:tblGrid>
              <a:tr h="77343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</a:rPr>
                        <a:t>次数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</a:rPr>
                        <a:t>电压</a:t>
                      </a:r>
                      <a:r>
                        <a:rPr lang="en-US" altLang="x-none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</a:rPr>
                        <a:t>电流</a:t>
                      </a:r>
                      <a:r>
                        <a:rPr lang="en-US" altLang="x-none" b="1" i="1"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</a:rPr>
                        <a:t>发光情况</a:t>
                      </a:r>
                      <a:endParaRPr lang="en-US" altLang="x-none" b="1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</a:rPr>
                        <a:t>电功率</a:t>
                      </a:r>
                      <a:r>
                        <a:rPr lang="en-US" altLang="x-none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/W</a:t>
                      </a: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b="1">
                          <a:latin typeface="Times New Roman" panose="02020603050405020304" pitchFamily="18" charset="0"/>
                        </a:rPr>
                        <a:t>3 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6" name="Rectangle 35"/>
          <p:cNvSpPr/>
          <p:nvPr/>
        </p:nvSpPr>
        <p:spPr>
          <a:xfrm>
            <a:off x="698500" y="1972310"/>
            <a:ext cx="6588125" cy="5187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小灯泡的额定电压是</a:t>
            </a:r>
            <a:r>
              <a:rPr lang="en-US" altLang="x-none" sz="2800" b="1">
                <a:latin typeface="Times New Roman" panose="02020603050405020304" pitchFamily="18" charset="0"/>
              </a:rPr>
              <a:t>_______V</a:t>
            </a:r>
            <a:r>
              <a:rPr lang="zh-CN" altLang="en-US" sz="2800" b="1" dirty="0">
                <a:latin typeface="Times New Roman" panose="02020603050405020304" pitchFamily="18" charset="0"/>
              </a:rPr>
              <a:t>。   </a:t>
            </a:r>
          </a:p>
        </p:txBody>
      </p:sp>
      <p:sp>
        <p:nvSpPr>
          <p:cNvPr id="33828" name="Rectangle 46"/>
          <p:cNvSpPr/>
          <p:nvPr/>
        </p:nvSpPr>
        <p:spPr>
          <a:xfrm>
            <a:off x="4948555" y="1935480"/>
            <a:ext cx="969645" cy="579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</a:t>
            </a:r>
          </a:p>
        </p:txBody>
      </p:sp>
      <p:sp>
        <p:nvSpPr>
          <p:cNvPr id="33830" name="Rectangle 2"/>
          <p:cNvSpPr/>
          <p:nvPr/>
        </p:nvSpPr>
        <p:spPr>
          <a:xfrm>
            <a:off x="698500" y="929005"/>
            <a:ext cx="2024380" cy="53848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实验数据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28" name="表格 32827"/>
          <p:cNvGraphicFramePr/>
          <p:nvPr/>
        </p:nvGraphicFramePr>
        <p:xfrm>
          <a:off x="866140" y="2026920"/>
          <a:ext cx="10459085" cy="3935730"/>
        </p:xfrm>
        <a:graphic>
          <a:graphicData uri="http://schemas.openxmlformats.org/drawingml/2006/table">
            <a:tbl>
              <a:tblPr/>
              <a:tblGrid>
                <a:gridCol w="2486660"/>
                <a:gridCol w="3293110"/>
                <a:gridCol w="4679315"/>
              </a:tblGrid>
              <a:tr h="1190625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3200" b="1">
                          <a:latin typeface="Times New Roman" panose="02020603050405020304" pitchFamily="18" charset="0"/>
                        </a:rPr>
                        <a:t>= 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3200" b="1">
                          <a:latin typeface="Times New Roman" panose="02020603050405020304" pitchFamily="18" charset="0"/>
                        </a:rPr>
                        <a:t>=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latin typeface="Times New Roman" panose="02020603050405020304" pitchFamily="18" charset="0"/>
                        </a:rPr>
                        <a:t>灯正常发光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25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＜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灯比正常发光</a:t>
                      </a:r>
                      <a:r>
                        <a:rPr lang="en-US" altLang="x-none" sz="3200" b="1">
                          <a:latin typeface="Times New Roman" panose="02020603050405020304" pitchFamily="18" charset="0"/>
                        </a:rPr>
                        <a:t>_____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188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＞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altLang="x-none" sz="3200" b="1" i="1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3200" b="1" baseline="-30000" dirty="0">
                          <a:latin typeface="Times New Roman" panose="02020603050405020304" pitchFamily="18" charset="0"/>
                        </a:rPr>
                        <a:t>额</a:t>
                      </a:r>
                      <a:endParaRPr lang="zh-CN" altLang="en-US" sz="3200" b="1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灯比正常发光</a:t>
                      </a:r>
                      <a:r>
                        <a:rPr lang="en-US" altLang="x-none" sz="3200" b="1">
                          <a:latin typeface="Times New Roman" panose="02020603050405020304" pitchFamily="18" charset="0"/>
                        </a:rPr>
                        <a:t>_____</a:t>
                      </a:r>
                    </a:p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Times New Roman" panose="02020603050405020304" pitchFamily="18" charset="0"/>
                        </a:rPr>
                        <a:t>灯有可能被</a:t>
                      </a:r>
                      <a:r>
                        <a:rPr lang="en-US" altLang="x-none" sz="3200" b="1">
                          <a:latin typeface="Times New Roman" panose="02020603050405020304" pitchFamily="18" charset="0"/>
                        </a:rPr>
                        <a:t>______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88" name="Text Box 21"/>
          <p:cNvSpPr txBox="1"/>
          <p:nvPr/>
        </p:nvSpPr>
        <p:spPr>
          <a:xfrm>
            <a:off x="4620895" y="3530600"/>
            <a:ext cx="1012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</a:p>
        </p:txBody>
      </p:sp>
      <p:sp>
        <p:nvSpPr>
          <p:cNvPr id="32789" name="Text Box 22"/>
          <p:cNvSpPr txBox="1"/>
          <p:nvPr/>
        </p:nvSpPr>
        <p:spPr>
          <a:xfrm>
            <a:off x="4620895" y="4938395"/>
            <a:ext cx="918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</a:p>
        </p:txBody>
      </p:sp>
      <p:sp>
        <p:nvSpPr>
          <p:cNvPr id="32790" name="Text Box 23"/>
          <p:cNvSpPr txBox="1"/>
          <p:nvPr/>
        </p:nvSpPr>
        <p:spPr>
          <a:xfrm>
            <a:off x="9273540" y="3530600"/>
            <a:ext cx="1174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暗</a:t>
            </a:r>
          </a:p>
        </p:txBody>
      </p:sp>
      <p:sp>
        <p:nvSpPr>
          <p:cNvPr id="32791" name="Text Box 24"/>
          <p:cNvSpPr txBox="1"/>
          <p:nvPr/>
        </p:nvSpPr>
        <p:spPr>
          <a:xfrm>
            <a:off x="9273540" y="4626610"/>
            <a:ext cx="1029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亮</a:t>
            </a:r>
          </a:p>
        </p:txBody>
      </p:sp>
      <p:sp>
        <p:nvSpPr>
          <p:cNvPr id="32792" name="Text Box 25"/>
          <p:cNvSpPr txBox="1"/>
          <p:nvPr/>
        </p:nvSpPr>
        <p:spPr>
          <a:xfrm>
            <a:off x="8940800" y="5379085"/>
            <a:ext cx="1362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烧毁</a:t>
            </a:r>
          </a:p>
        </p:txBody>
      </p:sp>
      <p:sp>
        <p:nvSpPr>
          <p:cNvPr id="32793" name="Rectangle 26"/>
          <p:cNvSpPr/>
          <p:nvPr/>
        </p:nvSpPr>
        <p:spPr>
          <a:xfrm>
            <a:off x="1412875" y="1147445"/>
            <a:ext cx="7213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　　根据实验结果回答问题：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/>
      <p:bldP spid="32789" grpId="0"/>
      <p:bldP spid="32790" grpId="0"/>
      <p:bldP spid="32791" grpId="0"/>
      <p:bldP spid="327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/>
          <p:nvPr/>
        </p:nvSpPr>
        <p:spPr>
          <a:xfrm>
            <a:off x="729615" y="2290445"/>
            <a:ext cx="8244205" cy="1630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甲灯标有“</a:t>
            </a:r>
            <a:r>
              <a:rPr lang="en-US" altLang="x-none" sz="2800" b="1">
                <a:latin typeface="Times New Roman" panose="02020603050405020304" pitchFamily="18" charset="0"/>
              </a:rPr>
              <a:t>PZ 220 V  40 W”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，乙灯标有“</a:t>
            </a:r>
            <a:r>
              <a:rPr lang="en-US" altLang="x-none" sz="2800" b="1">
                <a:latin typeface="Times New Roman" panose="02020603050405020304" pitchFamily="18" charset="0"/>
              </a:rPr>
              <a:t>PZ 220 V  100 W”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，将两盏灯并联接在</a:t>
            </a:r>
            <a:r>
              <a:rPr lang="en-US" altLang="x-none" sz="2800" b="1">
                <a:latin typeface="Times New Roman" panose="02020603050405020304" pitchFamily="18" charset="0"/>
              </a:rPr>
              <a:t>220 V </a:t>
            </a:r>
            <a:r>
              <a:rPr lang="zh-CN" altLang="en-US" sz="2800" b="1" dirty="0">
                <a:latin typeface="Times New Roman" panose="02020603050405020304" pitchFamily="18" charset="0"/>
              </a:rPr>
              <a:t>电路中，比较两灯的亮度。</a:t>
            </a:r>
          </a:p>
        </p:txBody>
      </p:sp>
      <p:sp>
        <p:nvSpPr>
          <p:cNvPr id="31747" name="Rectangle 8"/>
          <p:cNvSpPr/>
          <p:nvPr/>
        </p:nvSpPr>
        <p:spPr>
          <a:xfrm>
            <a:off x="729615" y="871220"/>
            <a:ext cx="32086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灯亮度的比较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729615" y="1571625"/>
            <a:ext cx="37084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演示实验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729615" y="4855845"/>
            <a:ext cx="8190230" cy="63055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结论：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实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en-US" altLang="x-none" sz="2800" b="1">
                <a:solidFill>
                  <a:srgbClr val="0066CC"/>
                </a:solidFill>
                <a:latin typeface="Times New Roman" panose="02020603050405020304" pitchFamily="18" charset="0"/>
              </a:rPr>
              <a:t>=</a:t>
            </a:r>
            <a:r>
              <a:rPr lang="en-US" altLang="x-none" sz="2800" b="1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额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时，</a:t>
            </a:r>
            <a:r>
              <a:rPr lang="en-US" altLang="x-none" sz="2800" b="1" i="1">
                <a:solidFill>
                  <a:srgbClr val="0066CC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800" b="1" baseline="-25000" dirty="0">
                <a:solidFill>
                  <a:srgbClr val="0066CC"/>
                </a:solidFill>
                <a:latin typeface="Arial" panose="020B0604020202020204" pitchFamily="34" charset="0"/>
              </a:rPr>
              <a:t>额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 大的灯泡亮。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Office PowerPoint</Application>
  <PresentationFormat>自定义</PresentationFormat>
  <Paragraphs>88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